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3" r:id="rId6"/>
    <p:sldId id="264" r:id="rId7"/>
    <p:sldId id="260" r:id="rId8"/>
    <p:sldId id="261" r:id="rId9"/>
    <p:sldId id="265" r:id="rId10"/>
    <p:sldId id="267" r:id="rId11"/>
    <p:sldId id="266" r:id="rId12"/>
    <p:sldId id="262" r:id="rId13"/>
  </p:sldIdLst>
  <p:sldSz cx="12192000" cy="6858000"/>
  <p:notesSz cx="6858000" cy="9144000"/>
  <p:defaultTextStyle>
    <a:defPPr>
      <a:defRPr lang="sl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rednji slog 2 – poudarek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7" autoAdjust="0"/>
    <p:restoredTop sz="75798" autoAdjust="0"/>
  </p:normalViewPr>
  <p:slideViewPr>
    <p:cSldViewPr snapToGrid="0">
      <p:cViewPr varScale="1">
        <p:scale>
          <a:sx n="65" d="100"/>
          <a:sy n="65" d="100"/>
        </p:scale>
        <p:origin x="802" y="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fri\5_semester\TUP\seminarska\tup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fri\5_semester\TUP\seminarska\tup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fri\5_semester\TUP\seminarska\tup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l-SI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[tup.xlsx]List2!Vrtilna tabela1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Rast števila ocen po</a:t>
            </a:r>
            <a:r>
              <a:rPr lang="en-US" baseline="0"/>
              <a:t> času</a:t>
            </a:r>
            <a:endParaRPr lang="sl-SI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l-SI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sl-SI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sl-SI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sl-SI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sl-SI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5"/>
            </a:solidFill>
            <a:ln w="9525">
              <a:solidFill>
                <a:schemeClr val="accent5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sl-SI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List2!$N$1:$N$2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List2!$M$3:$M$5</c:f>
              <c:strCache>
                <c:ptCount val="2"/>
                <c:pt idx="0">
                  <c:v>Calendar 2005</c:v>
                </c:pt>
                <c:pt idx="1">
                  <c:v>Calendar 2017</c:v>
                </c:pt>
              </c:strCache>
            </c:strRef>
          </c:cat>
          <c:val>
            <c:numRef>
              <c:f>List2!$N$3:$N$5</c:f>
              <c:numCache>
                <c:formatCode>General</c:formatCode>
                <c:ptCount val="2"/>
                <c:pt idx="0">
                  <c:v>26</c:v>
                </c:pt>
                <c:pt idx="1">
                  <c:v>105101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AB5-43F6-BC84-2D5F3F5F1E54}"/>
            </c:ext>
          </c:extLst>
        </c:ser>
        <c:ser>
          <c:idx val="1"/>
          <c:order val="1"/>
          <c:tx>
            <c:strRef>
              <c:f>List2!$O$1:$O$2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List2!$M$3:$M$5</c:f>
              <c:strCache>
                <c:ptCount val="2"/>
                <c:pt idx="0">
                  <c:v>Calendar 2005</c:v>
                </c:pt>
                <c:pt idx="1">
                  <c:v>Calendar 2017</c:v>
                </c:pt>
              </c:strCache>
            </c:strRef>
          </c:cat>
          <c:val>
            <c:numRef>
              <c:f>List2!$O$3:$O$5</c:f>
              <c:numCache>
                <c:formatCode>General</c:formatCode>
                <c:ptCount val="2"/>
                <c:pt idx="0">
                  <c:v>34</c:v>
                </c:pt>
                <c:pt idx="1">
                  <c:v>48612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AB5-43F6-BC84-2D5F3F5F1E54}"/>
            </c:ext>
          </c:extLst>
        </c:ser>
        <c:ser>
          <c:idx val="2"/>
          <c:order val="2"/>
          <c:tx>
            <c:strRef>
              <c:f>List2!$P$1:$P$2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List2!$M$3:$M$5</c:f>
              <c:strCache>
                <c:ptCount val="2"/>
                <c:pt idx="0">
                  <c:v>Calendar 2005</c:v>
                </c:pt>
                <c:pt idx="1">
                  <c:v>Calendar 2017</c:v>
                </c:pt>
              </c:strCache>
            </c:strRef>
          </c:cat>
          <c:val>
            <c:numRef>
              <c:f>List2!$P$3:$P$5</c:f>
              <c:numCache>
                <c:formatCode>General</c:formatCode>
                <c:ptCount val="2"/>
                <c:pt idx="0">
                  <c:v>152</c:v>
                </c:pt>
                <c:pt idx="1">
                  <c:v>60121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AB5-43F6-BC84-2D5F3F5F1E54}"/>
            </c:ext>
          </c:extLst>
        </c:ser>
        <c:ser>
          <c:idx val="3"/>
          <c:order val="3"/>
          <c:tx>
            <c:strRef>
              <c:f>List2!$Q$1:$Q$2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List2!$M$3:$M$5</c:f>
              <c:strCache>
                <c:ptCount val="2"/>
                <c:pt idx="0">
                  <c:v>Calendar 2005</c:v>
                </c:pt>
                <c:pt idx="1">
                  <c:v>Calendar 2017</c:v>
                </c:pt>
              </c:strCache>
            </c:strRef>
          </c:cat>
          <c:val>
            <c:numRef>
              <c:f>List2!$Q$3:$Q$5</c:f>
              <c:numCache>
                <c:formatCode>General</c:formatCode>
                <c:ptCount val="2"/>
                <c:pt idx="0">
                  <c:v>341</c:v>
                </c:pt>
                <c:pt idx="1">
                  <c:v>116542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AB5-43F6-BC84-2D5F3F5F1E54}"/>
            </c:ext>
          </c:extLst>
        </c:ser>
        <c:ser>
          <c:idx val="4"/>
          <c:order val="4"/>
          <c:tx>
            <c:strRef>
              <c:f>List2!$R$1:$R$2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List2!$M$3:$M$5</c:f>
              <c:strCache>
                <c:ptCount val="2"/>
                <c:pt idx="0">
                  <c:v>Calendar 2005</c:v>
                </c:pt>
                <c:pt idx="1">
                  <c:v>Calendar 2017</c:v>
                </c:pt>
              </c:strCache>
            </c:strRef>
          </c:cat>
          <c:val>
            <c:numRef>
              <c:f>List2!$R$3:$R$5</c:f>
              <c:numCache>
                <c:formatCode>General</c:formatCode>
                <c:ptCount val="2"/>
                <c:pt idx="0">
                  <c:v>313</c:v>
                </c:pt>
                <c:pt idx="1">
                  <c:v>329076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AB5-43F6-BC84-2D5F3F5F1E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61576447"/>
        <c:axId val="263171327"/>
      </c:barChart>
      <c:catAx>
        <c:axId val="206157644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Obdobje</a:t>
                </a:r>
                <a:endParaRPr lang="sl-SI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sl-SI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263171327"/>
        <c:crosses val="autoZero"/>
        <c:auto val="1"/>
        <c:lblAlgn val="ctr"/>
        <c:lblOffset val="100"/>
        <c:noMultiLvlLbl val="0"/>
      </c:catAx>
      <c:valAx>
        <c:axId val="2631713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Število ocen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sl-SI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20615764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l-S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l-SI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l-SI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[tup.xlsx]List1!Vrtilna tabela1</c:name>
    <c:fmtId val="5"/>
  </c:pivotSource>
  <c:chart>
    <c:autoTitleDeleted val="1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List1!$B$5</c:f>
              <c:strCache>
                <c:ptCount val="1"/>
                <c:pt idx="0">
                  <c:v>Vsota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List1!$A$6:$A$20</c:f>
              <c:strCache>
                <c:ptCount val="14"/>
                <c:pt idx="0">
                  <c:v>Calendar 2004</c:v>
                </c:pt>
                <c:pt idx="1">
                  <c:v>Calendar 2005</c:v>
                </c:pt>
                <c:pt idx="2">
                  <c:v>Calendar 2006</c:v>
                </c:pt>
                <c:pt idx="3">
                  <c:v>Calendar 2007</c:v>
                </c:pt>
                <c:pt idx="4">
                  <c:v>Calendar 2008</c:v>
                </c:pt>
                <c:pt idx="5">
                  <c:v>Calendar 2009</c:v>
                </c:pt>
                <c:pt idx="6">
                  <c:v>Calendar 2010</c:v>
                </c:pt>
                <c:pt idx="7">
                  <c:v>Calendar 2011</c:v>
                </c:pt>
                <c:pt idx="8">
                  <c:v>Calendar 2012</c:v>
                </c:pt>
                <c:pt idx="9">
                  <c:v>Calendar 2013</c:v>
                </c:pt>
                <c:pt idx="10">
                  <c:v>Calendar 2014</c:v>
                </c:pt>
                <c:pt idx="11">
                  <c:v>Calendar 2015</c:v>
                </c:pt>
                <c:pt idx="12">
                  <c:v>Calendar 2016</c:v>
                </c:pt>
                <c:pt idx="13">
                  <c:v>Calendar 2017</c:v>
                </c:pt>
              </c:strCache>
            </c:strRef>
          </c:cat>
          <c:val>
            <c:numRef>
              <c:f>List1!$B$6:$B$20</c:f>
              <c:numCache>
                <c:formatCode>General</c:formatCode>
                <c:ptCount val="14"/>
                <c:pt idx="0">
                  <c:v>3</c:v>
                </c:pt>
                <c:pt idx="1">
                  <c:v>331</c:v>
                </c:pt>
                <c:pt idx="2">
                  <c:v>1900</c:v>
                </c:pt>
                <c:pt idx="3">
                  <c:v>11000</c:v>
                </c:pt>
                <c:pt idx="4">
                  <c:v>30276</c:v>
                </c:pt>
                <c:pt idx="5">
                  <c:v>46251</c:v>
                </c:pt>
                <c:pt idx="6">
                  <c:v>72274</c:v>
                </c:pt>
                <c:pt idx="7">
                  <c:v>94578</c:v>
                </c:pt>
                <c:pt idx="8">
                  <c:v>100247</c:v>
                </c:pt>
                <c:pt idx="9">
                  <c:v>129215</c:v>
                </c:pt>
                <c:pt idx="10">
                  <c:v>153282</c:v>
                </c:pt>
                <c:pt idx="11">
                  <c:v>196119</c:v>
                </c:pt>
                <c:pt idx="12">
                  <c:v>199190</c:v>
                </c:pt>
                <c:pt idx="13">
                  <c:v>94677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BC6-418F-8BE9-430B897F77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6067839"/>
        <c:axId val="560821183"/>
      </c:lineChart>
      <c:catAx>
        <c:axId val="5660678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560821183"/>
        <c:crosses val="autoZero"/>
        <c:auto val="1"/>
        <c:lblAlgn val="ctr"/>
        <c:lblOffset val="100"/>
        <c:noMultiLvlLbl val="0"/>
      </c:catAx>
      <c:valAx>
        <c:axId val="5608211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5660678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l-S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l-SI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l-SI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[tup.xlsx]List4!Vrtilna tabela2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 3 zvezne države po številu ocen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sl-SI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1587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4"/>
          <c:spPr>
            <a:gradFill rotWithShape="1">
              <a:gsLst>
                <a:gs pos="0">
                  <a:schemeClr val="accent1"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</c:pivotFmt>
      <c:pivotFmt>
        <c:idx val="1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1587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4"/>
          <c:spPr>
            <a:gradFill rotWithShape="1">
              <a:gsLst>
                <a:gs pos="0">
                  <a:schemeClr val="accent1"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</c:pivotFmt>
      <c:pivotFmt>
        <c:idx val="2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1587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4"/>
          <c:spPr>
            <a:gradFill rotWithShape="1">
              <a:gsLst>
                <a:gs pos="0">
                  <a:schemeClr val="accent1"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</c:pivotFmt>
    </c:pivotFmts>
    <c:plotArea>
      <c:layout/>
      <c:radarChart>
        <c:radarStyle val="marker"/>
        <c:varyColors val="0"/>
        <c:ser>
          <c:idx val="0"/>
          <c:order val="0"/>
          <c:tx>
            <c:strRef>
              <c:f>List4!$B$3</c:f>
              <c:strCache>
                <c:ptCount val="1"/>
                <c:pt idx="0">
                  <c:v>Vsota</c:v>
                </c:pt>
              </c:strCache>
            </c:strRef>
          </c:tx>
          <c:spPr>
            <a:ln w="158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4"/>
            <c:spPr>
              <a:gradFill rotWithShape="1">
                <a:gsLst>
                  <a:gs pos="0">
                    <a:schemeClr val="accent1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1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1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/>
            </c:spPr>
          </c:marker>
          <c:cat>
            <c:multiLvlStrRef>
              <c:f>List4!$A$4:$A$22</c:f>
              <c:multiLvlStrCache>
                <c:ptCount val="15"/>
                <c:lvl>
                  <c:pt idx="0">
                    <c:v>Las Vegas</c:v>
                  </c:pt>
                  <c:pt idx="1">
                    <c:v>Henderson</c:v>
                  </c:pt>
                  <c:pt idx="2">
                    <c:v>North Las Vegas</c:v>
                  </c:pt>
                  <c:pt idx="3">
                    <c:v>Boulder City</c:v>
                  </c:pt>
                  <c:pt idx="4">
                    <c:v>Spring Valley</c:v>
                  </c:pt>
                  <c:pt idx="5">
                    <c:v>Phoenix</c:v>
                  </c:pt>
                  <c:pt idx="6">
                    <c:v>Scottsdale</c:v>
                  </c:pt>
                  <c:pt idx="7">
                    <c:v>Tempe</c:v>
                  </c:pt>
                  <c:pt idx="8">
                    <c:v>Mesa</c:v>
                  </c:pt>
                  <c:pt idx="9">
                    <c:v>Chandler</c:v>
                  </c:pt>
                  <c:pt idx="10">
                    <c:v>Toronto</c:v>
                  </c:pt>
                  <c:pt idx="11">
                    <c:v>Mississauga</c:v>
                  </c:pt>
                  <c:pt idx="12">
                    <c:v>Markham</c:v>
                  </c:pt>
                  <c:pt idx="13">
                    <c:v>Richmond Hill</c:v>
                  </c:pt>
                  <c:pt idx="14">
                    <c:v>North York</c:v>
                  </c:pt>
                </c:lvl>
                <c:lvl>
                  <c:pt idx="0">
                    <c:v>NV</c:v>
                  </c:pt>
                  <c:pt idx="5">
                    <c:v>AZ</c:v>
                  </c:pt>
                  <c:pt idx="10">
                    <c:v>ON</c:v>
                  </c:pt>
                </c:lvl>
              </c:multiLvlStrCache>
            </c:multiLvlStrRef>
          </c:cat>
          <c:val>
            <c:numRef>
              <c:f>List4!$B$4:$B$22</c:f>
              <c:numCache>
                <c:formatCode>General</c:formatCode>
                <c:ptCount val="15"/>
                <c:pt idx="0">
                  <c:v>1456806</c:v>
                </c:pt>
                <c:pt idx="1">
                  <c:v>147562</c:v>
                </c:pt>
                <c:pt idx="2">
                  <c:v>33059</c:v>
                </c:pt>
                <c:pt idx="3">
                  <c:v>7523</c:v>
                </c:pt>
                <c:pt idx="4">
                  <c:v>1063</c:v>
                </c:pt>
                <c:pt idx="5">
                  <c:v>519246</c:v>
                </c:pt>
                <c:pt idx="6">
                  <c:v>279716</c:v>
                </c:pt>
                <c:pt idx="7">
                  <c:v>148074</c:v>
                </c:pt>
                <c:pt idx="8">
                  <c:v>117960</c:v>
                </c:pt>
                <c:pt idx="9">
                  <c:v>109246</c:v>
                </c:pt>
                <c:pt idx="10">
                  <c:v>391792</c:v>
                </c:pt>
                <c:pt idx="11">
                  <c:v>37877</c:v>
                </c:pt>
                <c:pt idx="12">
                  <c:v>33923</c:v>
                </c:pt>
                <c:pt idx="13">
                  <c:v>16153</c:v>
                </c:pt>
                <c:pt idx="14">
                  <c:v>14731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29C-4D89-BA28-5F64AE6CBA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62052991"/>
        <c:axId val="618907327"/>
      </c:radarChart>
      <c:catAx>
        <c:axId val="5620529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618907327"/>
        <c:crosses val="autoZero"/>
        <c:auto val="1"/>
        <c:lblAlgn val="ctr"/>
        <c:lblOffset val="100"/>
        <c:noMultiLvlLbl val="0"/>
      </c:catAx>
      <c:valAx>
        <c:axId val="6189073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56205299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l-SI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3">
  <dgm:title val=""/>
  <dgm:desc val=""/>
  <dgm:catLst>
    <dgm:cat type="accent5" pri="11300"/>
  </dgm:catLst>
  <dgm:styleLbl name="node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shade val="80000"/>
      </a:schemeClr>
      <a:schemeClr val="accent5">
        <a:tint val="7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/>
    <dgm:txEffectClrLst/>
  </dgm:styleLbl>
  <dgm:styleLbl name="ln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9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8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B2C804-E426-4C8F-8781-84142ABE8A99}" type="doc">
      <dgm:prSet loTypeId="urn:microsoft.com/office/officeart/2005/8/layout/vList2" loCatId="list" qsTypeId="urn:microsoft.com/office/officeart/2005/8/quickstyle/simple4" qsCatId="simple" csTypeId="urn:microsoft.com/office/officeart/2005/8/colors/accent5_3" csCatId="accent5" phldr="1"/>
      <dgm:spPr/>
      <dgm:t>
        <a:bodyPr/>
        <a:lstStyle/>
        <a:p>
          <a:endParaRPr lang="en-US"/>
        </a:p>
      </dgm:t>
    </dgm:pt>
    <dgm:pt modelId="{57F00570-E42B-4E55-9A7F-498760EC3604}">
      <dgm:prSet/>
      <dgm:spPr/>
      <dgm:t>
        <a:bodyPr/>
        <a:lstStyle/>
        <a:p>
          <a:r>
            <a:rPr lang="en-US"/>
            <a:t>Nove izkušnje</a:t>
          </a:r>
        </a:p>
      </dgm:t>
    </dgm:pt>
    <dgm:pt modelId="{CF2788BE-238F-45E8-A2A7-9D1C5C229194}" type="parTrans" cxnId="{5CEB4F55-6CE9-4B17-9697-12B004E3C599}">
      <dgm:prSet/>
      <dgm:spPr/>
      <dgm:t>
        <a:bodyPr/>
        <a:lstStyle/>
        <a:p>
          <a:endParaRPr lang="en-US"/>
        </a:p>
      </dgm:t>
    </dgm:pt>
    <dgm:pt modelId="{85EB318D-9A46-442C-AF3C-DAF6B6ED525C}" type="sibTrans" cxnId="{5CEB4F55-6CE9-4B17-9697-12B004E3C599}">
      <dgm:prSet/>
      <dgm:spPr/>
      <dgm:t>
        <a:bodyPr/>
        <a:lstStyle/>
        <a:p>
          <a:endParaRPr lang="en-US"/>
        </a:p>
      </dgm:t>
    </dgm:pt>
    <dgm:pt modelId="{62BDF7AC-2A80-4351-B1EB-1FC8DF93EF27}">
      <dgm:prSet/>
      <dgm:spPr/>
      <dgm:t>
        <a:bodyPr/>
        <a:lstStyle/>
        <a:p>
          <a:r>
            <a:rPr lang="en-US"/>
            <a:t>Uporaba MS SQL</a:t>
          </a:r>
        </a:p>
      </dgm:t>
    </dgm:pt>
    <dgm:pt modelId="{F967DD1B-30C9-4B4A-93F5-6064F449A6ED}" type="parTrans" cxnId="{D1D7AC87-AEE8-4C8E-8579-DCEF9BDB38EB}">
      <dgm:prSet/>
      <dgm:spPr/>
      <dgm:t>
        <a:bodyPr/>
        <a:lstStyle/>
        <a:p>
          <a:endParaRPr lang="en-US"/>
        </a:p>
      </dgm:t>
    </dgm:pt>
    <dgm:pt modelId="{96662BFD-8283-41FE-BEE9-874D4296AD63}" type="sibTrans" cxnId="{D1D7AC87-AEE8-4C8E-8579-DCEF9BDB38EB}">
      <dgm:prSet/>
      <dgm:spPr/>
      <dgm:t>
        <a:bodyPr/>
        <a:lstStyle/>
        <a:p>
          <a:endParaRPr lang="en-US"/>
        </a:p>
      </dgm:t>
    </dgm:pt>
    <dgm:pt modelId="{940042AC-E27C-48C2-AA51-14362710D62F}">
      <dgm:prSet/>
      <dgm:spPr/>
      <dgm:t>
        <a:bodyPr/>
        <a:lstStyle/>
        <a:p>
          <a:r>
            <a:rPr lang="en-US"/>
            <a:t>Analysis Services</a:t>
          </a:r>
        </a:p>
      </dgm:t>
    </dgm:pt>
    <dgm:pt modelId="{E6F7A3A8-6ED2-4DD7-9CFA-160C1CF3094B}" type="parTrans" cxnId="{AF9CEE5F-DFB6-4D8E-9CEE-8AA9ED0DE3FD}">
      <dgm:prSet/>
      <dgm:spPr/>
      <dgm:t>
        <a:bodyPr/>
        <a:lstStyle/>
        <a:p>
          <a:endParaRPr lang="en-US"/>
        </a:p>
      </dgm:t>
    </dgm:pt>
    <dgm:pt modelId="{86D9F86D-F1BC-496B-9C09-E3A19801D966}" type="sibTrans" cxnId="{AF9CEE5F-DFB6-4D8E-9CEE-8AA9ED0DE3FD}">
      <dgm:prSet/>
      <dgm:spPr/>
      <dgm:t>
        <a:bodyPr/>
        <a:lstStyle/>
        <a:p>
          <a:endParaRPr lang="en-US"/>
        </a:p>
      </dgm:t>
    </dgm:pt>
    <dgm:pt modelId="{416101FE-058F-4F3D-AD74-41F30EBA6F4B}">
      <dgm:prSet/>
      <dgm:spPr/>
      <dgm:t>
        <a:bodyPr/>
        <a:lstStyle/>
        <a:p>
          <a:r>
            <a:rPr lang="en-US"/>
            <a:t>OLAP kocke</a:t>
          </a:r>
        </a:p>
      </dgm:t>
    </dgm:pt>
    <dgm:pt modelId="{D4C2F4A8-96C8-404B-A39A-BC1A437541AB}" type="parTrans" cxnId="{4B4F4EDB-9BD2-4840-BBA9-C54D19695DBD}">
      <dgm:prSet/>
      <dgm:spPr/>
      <dgm:t>
        <a:bodyPr/>
        <a:lstStyle/>
        <a:p>
          <a:endParaRPr lang="en-US"/>
        </a:p>
      </dgm:t>
    </dgm:pt>
    <dgm:pt modelId="{C8B2A30B-C56D-472D-B5E1-A9F2300254DF}" type="sibTrans" cxnId="{4B4F4EDB-9BD2-4840-BBA9-C54D19695DBD}">
      <dgm:prSet/>
      <dgm:spPr/>
      <dgm:t>
        <a:bodyPr/>
        <a:lstStyle/>
        <a:p>
          <a:endParaRPr lang="en-US"/>
        </a:p>
      </dgm:t>
    </dgm:pt>
    <dgm:pt modelId="{4C19AF50-8BED-4EC8-B3C5-DB27D04A51C7}">
      <dgm:prSet/>
      <dgm:spPr/>
      <dgm:t>
        <a:bodyPr/>
        <a:lstStyle/>
        <a:p>
          <a:r>
            <a:rPr lang="en-US"/>
            <a:t>Prenos podatkov med sistemi</a:t>
          </a:r>
        </a:p>
      </dgm:t>
    </dgm:pt>
    <dgm:pt modelId="{C4BC853C-2D60-41B0-AF73-76CBB18EC69E}" type="parTrans" cxnId="{492A09D3-090F-4FB7-95E3-8D673834349D}">
      <dgm:prSet/>
      <dgm:spPr/>
      <dgm:t>
        <a:bodyPr/>
        <a:lstStyle/>
        <a:p>
          <a:endParaRPr lang="en-US"/>
        </a:p>
      </dgm:t>
    </dgm:pt>
    <dgm:pt modelId="{09AEB9E5-19F6-4C5B-9408-DEC755D619F4}" type="sibTrans" cxnId="{492A09D3-090F-4FB7-95E3-8D673834349D}">
      <dgm:prSet/>
      <dgm:spPr/>
      <dgm:t>
        <a:bodyPr/>
        <a:lstStyle/>
        <a:p>
          <a:endParaRPr lang="en-US"/>
        </a:p>
      </dgm:t>
    </dgm:pt>
    <dgm:pt modelId="{8336E0AE-8FED-4921-8FDD-00222368E5D0}">
      <dgm:prSet/>
      <dgm:spPr/>
      <dgm:t>
        <a:bodyPr/>
        <a:lstStyle/>
        <a:p>
          <a:r>
            <a:rPr lang="en-US"/>
            <a:t>Problemi s kompatibilnostjo različnih SQL baz!</a:t>
          </a:r>
        </a:p>
      </dgm:t>
    </dgm:pt>
    <dgm:pt modelId="{1A16CE5B-32A8-4D36-A399-C6EC8F90B3AB}" type="parTrans" cxnId="{6F4C31B2-3D78-43A1-BF01-B27A933565E5}">
      <dgm:prSet/>
      <dgm:spPr/>
      <dgm:t>
        <a:bodyPr/>
        <a:lstStyle/>
        <a:p>
          <a:endParaRPr lang="en-US"/>
        </a:p>
      </dgm:t>
    </dgm:pt>
    <dgm:pt modelId="{D86C9ECA-9405-4BDB-B0C5-FF0AB8D8AAF9}" type="sibTrans" cxnId="{6F4C31B2-3D78-43A1-BF01-B27A933565E5}">
      <dgm:prSet/>
      <dgm:spPr/>
      <dgm:t>
        <a:bodyPr/>
        <a:lstStyle/>
        <a:p>
          <a:endParaRPr lang="en-US"/>
        </a:p>
      </dgm:t>
    </dgm:pt>
    <dgm:pt modelId="{E96C2607-B429-4326-BE45-5AFCC2EDBFDC}">
      <dgm:prSet/>
      <dgm:spPr/>
      <dgm:t>
        <a:bodyPr/>
        <a:lstStyle/>
        <a:p>
          <a:r>
            <a:rPr lang="en-US" dirty="0" err="1"/>
            <a:t>Izvedba</a:t>
          </a:r>
          <a:r>
            <a:rPr lang="en-US" dirty="0"/>
            <a:t> </a:t>
          </a:r>
          <a:r>
            <a:rPr lang="en-US" dirty="0" err="1"/>
            <a:t>poizvedb</a:t>
          </a:r>
          <a:r>
            <a:rPr lang="en-US" dirty="0"/>
            <a:t> </a:t>
          </a:r>
          <a:r>
            <a:rPr lang="en-US" dirty="0" err="1"/>
            <a:t>nad</a:t>
          </a:r>
          <a:r>
            <a:rPr lang="en-US" dirty="0"/>
            <a:t> </a:t>
          </a:r>
          <a:r>
            <a:rPr lang="en-US" dirty="0" err="1"/>
            <a:t>večjo</a:t>
          </a:r>
          <a:r>
            <a:rPr lang="en-US" dirty="0"/>
            <a:t> </a:t>
          </a:r>
          <a:r>
            <a:rPr lang="en-US" dirty="0" err="1"/>
            <a:t>količino</a:t>
          </a:r>
          <a:r>
            <a:rPr lang="en-US" dirty="0"/>
            <a:t> </a:t>
          </a:r>
          <a:r>
            <a:rPr lang="en-US" dirty="0" err="1"/>
            <a:t>podatkov</a:t>
          </a:r>
          <a:r>
            <a:rPr lang="en-US" dirty="0"/>
            <a:t>	</a:t>
          </a:r>
        </a:p>
      </dgm:t>
    </dgm:pt>
    <dgm:pt modelId="{6FA30DC5-91AD-4870-BBB1-5EF34CC73F01}" type="parTrans" cxnId="{74E19AC5-411A-45F2-9DB1-108DC778BC17}">
      <dgm:prSet/>
      <dgm:spPr/>
      <dgm:t>
        <a:bodyPr/>
        <a:lstStyle/>
        <a:p>
          <a:endParaRPr lang="en-US"/>
        </a:p>
      </dgm:t>
    </dgm:pt>
    <dgm:pt modelId="{C9ECFD58-321D-425B-8EF4-442ECDC02FD7}" type="sibTrans" cxnId="{74E19AC5-411A-45F2-9DB1-108DC778BC17}">
      <dgm:prSet/>
      <dgm:spPr/>
      <dgm:t>
        <a:bodyPr/>
        <a:lstStyle/>
        <a:p>
          <a:endParaRPr lang="en-US"/>
        </a:p>
      </dgm:t>
    </dgm:pt>
    <dgm:pt modelId="{3433C891-8BE4-4105-A47F-C46CCAF1F224}" type="pres">
      <dgm:prSet presAssocID="{7DB2C804-E426-4C8F-8781-84142ABE8A99}" presName="linear" presStyleCnt="0">
        <dgm:presLayoutVars>
          <dgm:animLvl val="lvl"/>
          <dgm:resizeHandles val="exact"/>
        </dgm:presLayoutVars>
      </dgm:prSet>
      <dgm:spPr/>
    </dgm:pt>
    <dgm:pt modelId="{7003441B-ABC5-4429-9752-10E0EDECAE54}" type="pres">
      <dgm:prSet presAssocID="{57F00570-E42B-4E55-9A7F-498760EC3604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B710067-ACB2-4D1C-B560-ED0E6A77787E}" type="pres">
      <dgm:prSet presAssocID="{57F00570-E42B-4E55-9A7F-498760EC3604}" presName="childText" presStyleLbl="revTx" presStyleIdx="0" presStyleCnt="1">
        <dgm:presLayoutVars>
          <dgm:bulletEnabled val="1"/>
        </dgm:presLayoutVars>
      </dgm:prSet>
      <dgm:spPr/>
    </dgm:pt>
    <dgm:pt modelId="{A4565917-A582-4082-842D-E34B143F8E80}" type="pres">
      <dgm:prSet presAssocID="{E96C2607-B429-4326-BE45-5AFCC2EDBFDC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3F0CE316-BE1B-47A8-8FBB-009FB1C4F247}" type="presOf" srcId="{57F00570-E42B-4E55-9A7F-498760EC3604}" destId="{7003441B-ABC5-4429-9752-10E0EDECAE54}" srcOrd="0" destOrd="0" presId="urn:microsoft.com/office/officeart/2005/8/layout/vList2"/>
    <dgm:cxn modelId="{A25E7B5E-5FBE-4A00-8573-62EAB58FAAE8}" type="presOf" srcId="{62BDF7AC-2A80-4351-B1EB-1FC8DF93EF27}" destId="{0B710067-ACB2-4D1C-B560-ED0E6A77787E}" srcOrd="0" destOrd="0" presId="urn:microsoft.com/office/officeart/2005/8/layout/vList2"/>
    <dgm:cxn modelId="{AF9CEE5F-DFB6-4D8E-9CEE-8AA9ED0DE3FD}" srcId="{57F00570-E42B-4E55-9A7F-498760EC3604}" destId="{940042AC-E27C-48C2-AA51-14362710D62F}" srcOrd="1" destOrd="0" parTransId="{E6F7A3A8-6ED2-4DD7-9CFA-160C1CF3094B}" sibTransId="{86D9F86D-F1BC-496B-9C09-E3A19801D966}"/>
    <dgm:cxn modelId="{C5BD8D69-6650-4034-A739-8C1B355A4FE7}" type="presOf" srcId="{4C19AF50-8BED-4EC8-B3C5-DB27D04A51C7}" destId="{0B710067-ACB2-4D1C-B560-ED0E6A77787E}" srcOrd="0" destOrd="3" presId="urn:microsoft.com/office/officeart/2005/8/layout/vList2"/>
    <dgm:cxn modelId="{2498474C-DD4F-4DC1-80D2-18453277CA7B}" type="presOf" srcId="{7DB2C804-E426-4C8F-8781-84142ABE8A99}" destId="{3433C891-8BE4-4105-A47F-C46CCAF1F224}" srcOrd="0" destOrd="0" presId="urn:microsoft.com/office/officeart/2005/8/layout/vList2"/>
    <dgm:cxn modelId="{C3D8234F-D825-48D3-A6B4-07FC6FDADD71}" type="presOf" srcId="{416101FE-058F-4F3D-AD74-41F30EBA6F4B}" destId="{0B710067-ACB2-4D1C-B560-ED0E6A77787E}" srcOrd="0" destOrd="2" presId="urn:microsoft.com/office/officeart/2005/8/layout/vList2"/>
    <dgm:cxn modelId="{5CEB4F55-6CE9-4B17-9697-12B004E3C599}" srcId="{7DB2C804-E426-4C8F-8781-84142ABE8A99}" destId="{57F00570-E42B-4E55-9A7F-498760EC3604}" srcOrd="0" destOrd="0" parTransId="{CF2788BE-238F-45E8-A2A7-9D1C5C229194}" sibTransId="{85EB318D-9A46-442C-AF3C-DAF6B6ED525C}"/>
    <dgm:cxn modelId="{7603F379-5CAB-4B2F-844A-448C14648BD9}" type="presOf" srcId="{8336E0AE-8FED-4921-8FDD-00222368E5D0}" destId="{0B710067-ACB2-4D1C-B560-ED0E6A77787E}" srcOrd="0" destOrd="4" presId="urn:microsoft.com/office/officeart/2005/8/layout/vList2"/>
    <dgm:cxn modelId="{D1D7AC87-AEE8-4C8E-8579-DCEF9BDB38EB}" srcId="{57F00570-E42B-4E55-9A7F-498760EC3604}" destId="{62BDF7AC-2A80-4351-B1EB-1FC8DF93EF27}" srcOrd="0" destOrd="0" parTransId="{F967DD1B-30C9-4B4A-93F5-6064F449A6ED}" sibTransId="{96662BFD-8283-41FE-BEE9-874D4296AD63}"/>
    <dgm:cxn modelId="{6F4C31B2-3D78-43A1-BF01-B27A933565E5}" srcId="{57F00570-E42B-4E55-9A7F-498760EC3604}" destId="{8336E0AE-8FED-4921-8FDD-00222368E5D0}" srcOrd="4" destOrd="0" parTransId="{1A16CE5B-32A8-4D36-A399-C6EC8F90B3AB}" sibTransId="{D86C9ECA-9405-4BDB-B0C5-FF0AB8D8AAF9}"/>
    <dgm:cxn modelId="{74E19AC5-411A-45F2-9DB1-108DC778BC17}" srcId="{7DB2C804-E426-4C8F-8781-84142ABE8A99}" destId="{E96C2607-B429-4326-BE45-5AFCC2EDBFDC}" srcOrd="1" destOrd="0" parTransId="{6FA30DC5-91AD-4870-BBB1-5EF34CC73F01}" sibTransId="{C9ECFD58-321D-425B-8EF4-442ECDC02FD7}"/>
    <dgm:cxn modelId="{5F3BFECC-C514-4D8B-B9DD-2339EDA70462}" type="presOf" srcId="{940042AC-E27C-48C2-AA51-14362710D62F}" destId="{0B710067-ACB2-4D1C-B560-ED0E6A77787E}" srcOrd="0" destOrd="1" presId="urn:microsoft.com/office/officeart/2005/8/layout/vList2"/>
    <dgm:cxn modelId="{0CB56ECF-746C-412D-8249-5D9C282121C2}" type="presOf" srcId="{E96C2607-B429-4326-BE45-5AFCC2EDBFDC}" destId="{A4565917-A582-4082-842D-E34B143F8E80}" srcOrd="0" destOrd="0" presId="urn:microsoft.com/office/officeart/2005/8/layout/vList2"/>
    <dgm:cxn modelId="{492A09D3-090F-4FB7-95E3-8D673834349D}" srcId="{57F00570-E42B-4E55-9A7F-498760EC3604}" destId="{4C19AF50-8BED-4EC8-B3C5-DB27D04A51C7}" srcOrd="3" destOrd="0" parTransId="{C4BC853C-2D60-41B0-AF73-76CBB18EC69E}" sibTransId="{09AEB9E5-19F6-4C5B-9408-DEC755D619F4}"/>
    <dgm:cxn modelId="{4B4F4EDB-9BD2-4840-BBA9-C54D19695DBD}" srcId="{57F00570-E42B-4E55-9A7F-498760EC3604}" destId="{416101FE-058F-4F3D-AD74-41F30EBA6F4B}" srcOrd="2" destOrd="0" parTransId="{D4C2F4A8-96C8-404B-A39A-BC1A437541AB}" sibTransId="{C8B2A30B-C56D-472D-B5E1-A9F2300254DF}"/>
    <dgm:cxn modelId="{30085596-027F-4908-95D4-844A4C72FA9A}" type="presParOf" srcId="{3433C891-8BE4-4105-A47F-C46CCAF1F224}" destId="{7003441B-ABC5-4429-9752-10E0EDECAE54}" srcOrd="0" destOrd="0" presId="urn:microsoft.com/office/officeart/2005/8/layout/vList2"/>
    <dgm:cxn modelId="{2BE30BC3-B55A-47EB-A6EB-7664AB8EA1A8}" type="presParOf" srcId="{3433C891-8BE4-4105-A47F-C46CCAF1F224}" destId="{0B710067-ACB2-4D1C-B560-ED0E6A77787E}" srcOrd="1" destOrd="0" presId="urn:microsoft.com/office/officeart/2005/8/layout/vList2"/>
    <dgm:cxn modelId="{9276D59E-7F93-4752-A91C-29BB5C88A936}" type="presParOf" srcId="{3433C891-8BE4-4105-A47F-C46CCAF1F224}" destId="{A4565917-A582-4082-842D-E34B143F8E80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03441B-ABC5-4429-9752-10E0EDECAE54}">
      <dsp:nvSpPr>
        <dsp:cNvPr id="0" name=""/>
        <dsp:cNvSpPr/>
      </dsp:nvSpPr>
      <dsp:spPr>
        <a:xfrm>
          <a:off x="0" y="78569"/>
          <a:ext cx="10515600" cy="839474"/>
        </a:xfrm>
        <a:prstGeom prst="roundRect">
          <a:avLst/>
        </a:prstGeom>
        <a:gradFill rotWithShape="0">
          <a:gsLst>
            <a:gs pos="0">
              <a:schemeClr val="accent5">
                <a:shade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shade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shade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Nove izkušnje</a:t>
          </a:r>
        </a:p>
      </dsp:txBody>
      <dsp:txXfrm>
        <a:off x="40980" y="119549"/>
        <a:ext cx="10433640" cy="757514"/>
      </dsp:txXfrm>
    </dsp:sp>
    <dsp:sp modelId="{0B710067-ACB2-4D1C-B560-ED0E6A77787E}">
      <dsp:nvSpPr>
        <dsp:cNvPr id="0" name=""/>
        <dsp:cNvSpPr/>
      </dsp:nvSpPr>
      <dsp:spPr>
        <a:xfrm>
          <a:off x="0" y="918043"/>
          <a:ext cx="10515600" cy="2318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Uporaba MS SQL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Analysis Services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OLAP kocke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Prenos podatkov med sistemi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Problemi s kompatibilnostjo različnih SQL baz!</a:t>
          </a:r>
        </a:p>
      </dsp:txBody>
      <dsp:txXfrm>
        <a:off x="0" y="918043"/>
        <a:ext cx="10515600" cy="2318400"/>
      </dsp:txXfrm>
    </dsp:sp>
    <dsp:sp modelId="{A4565917-A582-4082-842D-E34B143F8E80}">
      <dsp:nvSpPr>
        <dsp:cNvPr id="0" name=""/>
        <dsp:cNvSpPr/>
      </dsp:nvSpPr>
      <dsp:spPr>
        <a:xfrm>
          <a:off x="0" y="3236444"/>
          <a:ext cx="10515600" cy="839474"/>
        </a:xfrm>
        <a:prstGeom prst="roundRect">
          <a:avLst/>
        </a:prstGeom>
        <a:gradFill rotWithShape="0">
          <a:gsLst>
            <a:gs pos="0">
              <a:schemeClr val="accent5">
                <a:shade val="80000"/>
                <a:hueOff val="271263"/>
                <a:satOff val="5175"/>
                <a:lumOff val="2285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shade val="80000"/>
                <a:hueOff val="271263"/>
                <a:satOff val="5175"/>
                <a:lumOff val="2285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shade val="80000"/>
                <a:hueOff val="271263"/>
                <a:satOff val="5175"/>
                <a:lumOff val="2285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 err="1"/>
            <a:t>Izvedba</a:t>
          </a:r>
          <a:r>
            <a:rPr lang="en-US" sz="3500" kern="1200" dirty="0"/>
            <a:t> </a:t>
          </a:r>
          <a:r>
            <a:rPr lang="en-US" sz="3500" kern="1200" dirty="0" err="1"/>
            <a:t>poizvedb</a:t>
          </a:r>
          <a:r>
            <a:rPr lang="en-US" sz="3500" kern="1200" dirty="0"/>
            <a:t> </a:t>
          </a:r>
          <a:r>
            <a:rPr lang="en-US" sz="3500" kern="1200" dirty="0" err="1"/>
            <a:t>nad</a:t>
          </a:r>
          <a:r>
            <a:rPr lang="en-US" sz="3500" kern="1200" dirty="0"/>
            <a:t> </a:t>
          </a:r>
          <a:r>
            <a:rPr lang="en-US" sz="3500" kern="1200" dirty="0" err="1"/>
            <a:t>večjo</a:t>
          </a:r>
          <a:r>
            <a:rPr lang="en-US" sz="3500" kern="1200" dirty="0"/>
            <a:t> </a:t>
          </a:r>
          <a:r>
            <a:rPr lang="en-US" sz="3500" kern="1200" dirty="0" err="1"/>
            <a:t>količino</a:t>
          </a:r>
          <a:r>
            <a:rPr lang="en-US" sz="3500" kern="1200" dirty="0"/>
            <a:t> </a:t>
          </a:r>
          <a:r>
            <a:rPr lang="en-US" sz="3500" kern="1200" dirty="0" err="1"/>
            <a:t>podatkov</a:t>
          </a:r>
          <a:r>
            <a:rPr lang="en-US" sz="3500" kern="1200" dirty="0"/>
            <a:t>	</a:t>
          </a:r>
        </a:p>
      </dsp:txBody>
      <dsp:txXfrm>
        <a:off x="40980" y="3277424"/>
        <a:ext cx="10433640" cy="7575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glav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3" name="Označba mesta datum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69B869-4851-4509-B84F-AC39268EA5B7}" type="datetimeFigureOut">
              <a:rPr lang="sl-SI" smtClean="0"/>
              <a:t>15. 01. 2018</a:t>
            </a:fld>
            <a:endParaRPr lang="sl-SI"/>
          </a:p>
        </p:txBody>
      </p:sp>
      <p:sp>
        <p:nvSpPr>
          <p:cNvPr id="4" name="Označba mesta stranske slik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l-SI"/>
          </a:p>
        </p:txBody>
      </p:sp>
      <p:sp>
        <p:nvSpPr>
          <p:cNvPr id="5" name="Označba mesta opomb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6" name="Označba mesta no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7" name="Označba mesta številke diapoz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C68211-2926-4372-A197-B6A74B517006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155439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United_States_of_America" TargetMode="External"/><Relationship Id="rId7" Type="http://schemas.openxmlformats.org/officeDocument/2006/relationships/hyperlink" Target="https://en.wikipedia.org/wiki/Crowd-sourced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Mobile_app" TargetMode="External"/><Relationship Id="rId5" Type="http://schemas.openxmlformats.org/officeDocument/2006/relationships/hyperlink" Target="https://en.wikipedia.org/wiki/San_Francisco,_California" TargetMode="External"/><Relationship Id="rId4" Type="http://schemas.openxmlformats.org/officeDocument/2006/relationships/hyperlink" Target="https://en.wikipedia.org/wiki/Multinational_corporation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Yelp</a:t>
            </a:r>
            <a:r>
              <a:rPr lang="en-US" dirty="0"/>
              <a:t> is an </a:t>
            </a:r>
            <a:r>
              <a:rPr lang="en-US" dirty="0">
                <a:hlinkClick r:id="rId3" tooltip="United States of America"/>
              </a:rPr>
              <a:t>American</a:t>
            </a:r>
            <a:r>
              <a:rPr lang="en-US" dirty="0"/>
              <a:t> </a:t>
            </a:r>
            <a:r>
              <a:rPr lang="en-US" dirty="0">
                <a:hlinkClick r:id="rId4" tooltip="Multinational corporation"/>
              </a:rPr>
              <a:t>multinational corporation</a:t>
            </a:r>
            <a:r>
              <a:rPr lang="en-US" dirty="0"/>
              <a:t> headquartered in </a:t>
            </a:r>
            <a:r>
              <a:rPr lang="en-US" dirty="0">
                <a:hlinkClick r:id="rId5" tooltip="San Francisco, California"/>
              </a:rPr>
              <a:t>San Francisco, California</a:t>
            </a:r>
            <a:r>
              <a:rPr lang="en-US" dirty="0"/>
              <a:t>. It develops, hosts and markets Yelp.com and the Yelp </a:t>
            </a:r>
            <a:r>
              <a:rPr lang="en-US" dirty="0">
                <a:hlinkClick r:id="rId6" tooltip="Mobile app"/>
              </a:rPr>
              <a:t>mobile app</a:t>
            </a:r>
            <a:r>
              <a:rPr lang="en-US" dirty="0"/>
              <a:t>, which publish </a:t>
            </a:r>
            <a:r>
              <a:rPr lang="en-US" dirty="0">
                <a:hlinkClick r:id="rId7" tooltip="Crowd-sourced"/>
              </a:rPr>
              <a:t>crowd-sourced</a:t>
            </a:r>
            <a:r>
              <a:rPr lang="en-US" dirty="0"/>
              <a:t> reviews about local businesses, as well as the online reservation service Yelp Reservations. </a:t>
            </a:r>
          </a:p>
          <a:p>
            <a:endParaRPr lang="en-US" dirty="0"/>
          </a:p>
          <a:p>
            <a:r>
              <a:rPr lang="en-US" dirty="0" err="1"/>
              <a:t>Pripravljajo</a:t>
            </a:r>
            <a:r>
              <a:rPr lang="en-US" dirty="0"/>
              <a:t> </a:t>
            </a:r>
            <a:r>
              <a:rPr lang="en-US" dirty="0" err="1"/>
              <a:t>tudi</a:t>
            </a:r>
            <a:r>
              <a:rPr lang="en-US" dirty="0"/>
              <a:t> Yelp Dataset Challenge, </a:t>
            </a:r>
            <a:r>
              <a:rPr lang="en-US" dirty="0" err="1"/>
              <a:t>namenjen</a:t>
            </a:r>
            <a:r>
              <a:rPr lang="en-US" dirty="0"/>
              <a:t> </a:t>
            </a:r>
            <a:r>
              <a:rPr lang="en-US" dirty="0" err="1"/>
              <a:t>študentom</a:t>
            </a:r>
            <a:r>
              <a:rPr lang="en-US" dirty="0"/>
              <a:t>, da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realnih</a:t>
            </a:r>
            <a:r>
              <a:rPr lang="en-US" dirty="0"/>
              <a:t> </a:t>
            </a:r>
            <a:r>
              <a:rPr lang="en-US" dirty="0" err="1"/>
              <a:t>podatkih</a:t>
            </a:r>
            <a:r>
              <a:rPr lang="en-US" dirty="0"/>
              <a:t> </a:t>
            </a:r>
            <a:r>
              <a:rPr lang="en-US" dirty="0" err="1"/>
              <a:t>izvajajo</a:t>
            </a:r>
            <a:r>
              <a:rPr lang="en-US" dirty="0"/>
              <a:t> </a:t>
            </a:r>
            <a:r>
              <a:rPr lang="en-US" dirty="0" err="1"/>
              <a:t>analize</a:t>
            </a:r>
            <a:r>
              <a:rPr lang="en-US" dirty="0"/>
              <a:t> in </a:t>
            </a:r>
            <a:r>
              <a:rPr lang="en-US" dirty="0" err="1"/>
              <a:t>rezultate</a:t>
            </a:r>
            <a:r>
              <a:rPr lang="en-US" dirty="0"/>
              <a:t> </a:t>
            </a:r>
            <a:r>
              <a:rPr lang="en-US" dirty="0" err="1"/>
              <a:t>delijo</a:t>
            </a:r>
            <a:r>
              <a:rPr lang="en-US" dirty="0"/>
              <a:t> s </a:t>
            </a:r>
            <a:r>
              <a:rPr lang="en-US" dirty="0" err="1"/>
              <a:t>podjetjem</a:t>
            </a:r>
            <a:r>
              <a:rPr lang="en-US" dirty="0"/>
              <a:t>. </a:t>
            </a:r>
            <a:r>
              <a:rPr lang="en-US" dirty="0" err="1"/>
              <a:t>Poteka</a:t>
            </a:r>
            <a:r>
              <a:rPr lang="en-US" dirty="0"/>
              <a:t> v </a:t>
            </a:r>
            <a:r>
              <a:rPr lang="en-US" dirty="0" err="1"/>
              <a:t>obliki</a:t>
            </a:r>
            <a:r>
              <a:rPr lang="en-US" dirty="0"/>
              <a:t> </a:t>
            </a:r>
            <a:r>
              <a:rPr lang="en-US" dirty="0" err="1"/>
              <a:t>tekmovanja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2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648400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Virtualni</a:t>
            </a:r>
            <a:r>
              <a:rPr lang="en-US" dirty="0"/>
              <a:t> </a:t>
            </a:r>
            <a:r>
              <a:rPr lang="en-US" dirty="0" err="1"/>
              <a:t>stroj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grškem</a:t>
            </a:r>
            <a:r>
              <a:rPr lang="en-US" dirty="0"/>
              <a:t> </a:t>
            </a:r>
            <a:r>
              <a:rPr lang="en-US" dirty="0" err="1"/>
              <a:t>omrežju</a:t>
            </a:r>
            <a:r>
              <a:rPr lang="en-US" dirty="0"/>
              <a:t> </a:t>
            </a:r>
            <a:r>
              <a:rPr lang="en-US" dirty="0" err="1"/>
              <a:t>Okeanos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3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113289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SQL </a:t>
            </a:r>
            <a:r>
              <a:rPr lang="en-US" dirty="0" err="1"/>
              <a:t>poizvedba</a:t>
            </a:r>
            <a:r>
              <a:rPr lang="en-US" dirty="0"/>
              <a:t>, </a:t>
            </a:r>
            <a:r>
              <a:rPr lang="en-US" dirty="0" err="1"/>
              <a:t>ki</a:t>
            </a:r>
            <a:r>
              <a:rPr lang="en-US" dirty="0"/>
              <a:t> </a:t>
            </a:r>
            <a:r>
              <a:rPr lang="en-US" dirty="0" err="1"/>
              <a:t>prebere</a:t>
            </a:r>
            <a:r>
              <a:rPr lang="en-US" dirty="0"/>
              <a:t> </a:t>
            </a:r>
            <a:r>
              <a:rPr lang="en-US" dirty="0" err="1"/>
              <a:t>vrstico</a:t>
            </a:r>
            <a:r>
              <a:rPr lang="en-US" dirty="0"/>
              <a:t> JSON </a:t>
            </a:r>
            <a:r>
              <a:rPr lang="en-US" dirty="0" err="1"/>
              <a:t>datoteke</a:t>
            </a:r>
            <a:r>
              <a:rPr lang="en-US" dirty="0"/>
              <a:t>, </a:t>
            </a:r>
            <a:r>
              <a:rPr lang="en-US" dirty="0" err="1"/>
              <a:t>loči</a:t>
            </a:r>
            <a:r>
              <a:rPr lang="en-US" dirty="0"/>
              <a:t> </a:t>
            </a:r>
            <a:r>
              <a:rPr lang="en-US" dirty="0" err="1"/>
              <a:t>po</a:t>
            </a:r>
            <a:r>
              <a:rPr lang="en-US" dirty="0"/>
              <a:t> </a:t>
            </a:r>
            <a:r>
              <a:rPr lang="en-US" dirty="0" err="1"/>
              <a:t>atributih</a:t>
            </a:r>
            <a:r>
              <a:rPr lang="en-US" dirty="0"/>
              <a:t> in </a:t>
            </a:r>
            <a:r>
              <a:rPr lang="en-US" dirty="0" err="1"/>
              <a:t>vnese</a:t>
            </a:r>
            <a:r>
              <a:rPr lang="en-US" dirty="0"/>
              <a:t> v </a:t>
            </a:r>
            <a:r>
              <a:rPr lang="en-US" dirty="0" err="1"/>
              <a:t>podatkovno</a:t>
            </a:r>
            <a:r>
              <a:rPr lang="en-US" dirty="0"/>
              <a:t> </a:t>
            </a:r>
            <a:r>
              <a:rPr lang="en-US" dirty="0" err="1"/>
              <a:t>bazo</a:t>
            </a:r>
            <a:endParaRPr lang="en-US" dirty="0"/>
          </a:p>
          <a:p>
            <a:r>
              <a:rPr lang="en-US" dirty="0" err="1"/>
              <a:t>Osredotočil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se </a:t>
            </a:r>
            <a:r>
              <a:rPr lang="en-US" dirty="0" err="1"/>
              <a:t>na</a:t>
            </a:r>
            <a:r>
              <a:rPr lang="en-US" dirty="0"/>
              <a:t> “</a:t>
            </a:r>
            <a:r>
              <a:rPr lang="en-US" dirty="0" err="1"/>
              <a:t>pomembnejše</a:t>
            </a:r>
            <a:r>
              <a:rPr lang="en-US" dirty="0"/>
              <a:t>” </a:t>
            </a:r>
            <a:r>
              <a:rPr lang="en-US" dirty="0" err="1"/>
              <a:t>tabele</a:t>
            </a:r>
            <a:endParaRPr lang="en-US" dirty="0"/>
          </a:p>
          <a:p>
            <a:r>
              <a:rPr lang="en-US" dirty="0" err="1"/>
              <a:t>Sledi</a:t>
            </a:r>
            <a:r>
              <a:rPr lang="en-US" dirty="0"/>
              <a:t> </a:t>
            </a:r>
            <a:r>
              <a:rPr lang="en-US" dirty="0" err="1"/>
              <a:t>še</a:t>
            </a:r>
            <a:r>
              <a:rPr lang="en-US" dirty="0"/>
              <a:t> </a:t>
            </a:r>
            <a:r>
              <a:rPr lang="en-US" dirty="0" err="1"/>
              <a:t>delna</a:t>
            </a:r>
            <a:r>
              <a:rPr lang="en-US" dirty="0"/>
              <a:t> </a:t>
            </a:r>
            <a:r>
              <a:rPr lang="en-US" dirty="0" err="1"/>
              <a:t>normalizacija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4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6692588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Mere – </a:t>
            </a:r>
            <a:r>
              <a:rPr lang="en-US" dirty="0" err="1"/>
              <a:t>podatki</a:t>
            </a:r>
            <a:r>
              <a:rPr lang="en-US" dirty="0"/>
              <a:t> </a:t>
            </a:r>
            <a:r>
              <a:rPr lang="en-US" dirty="0" err="1"/>
              <a:t>ki</a:t>
            </a:r>
            <a:r>
              <a:rPr lang="en-US" dirty="0"/>
              <a:t> </a:t>
            </a:r>
            <a:r>
              <a:rPr lang="en-US" dirty="0" err="1"/>
              <a:t>nas</a:t>
            </a:r>
            <a:r>
              <a:rPr lang="en-US" dirty="0"/>
              <a:t> </a:t>
            </a:r>
            <a:r>
              <a:rPr lang="en-US" dirty="0" err="1"/>
              <a:t>dejansko</a:t>
            </a:r>
            <a:r>
              <a:rPr lang="en-US" dirty="0"/>
              <a:t> </a:t>
            </a:r>
            <a:r>
              <a:rPr lang="en-US" dirty="0" err="1"/>
              <a:t>zanimajo</a:t>
            </a:r>
            <a:endParaRPr lang="en-US" dirty="0"/>
          </a:p>
          <a:p>
            <a:r>
              <a:rPr lang="en-US" dirty="0" err="1"/>
              <a:t>Dimenzije</a:t>
            </a:r>
            <a:r>
              <a:rPr lang="en-US" dirty="0"/>
              <a:t> – “</a:t>
            </a:r>
            <a:r>
              <a:rPr lang="en-US" dirty="0" err="1"/>
              <a:t>filtri</a:t>
            </a:r>
            <a:r>
              <a:rPr lang="en-US" dirty="0"/>
              <a:t>” </a:t>
            </a:r>
            <a:r>
              <a:rPr lang="en-US" dirty="0" err="1"/>
              <a:t>preko</a:t>
            </a:r>
            <a:r>
              <a:rPr lang="en-US" dirty="0"/>
              <a:t> </a:t>
            </a:r>
            <a:r>
              <a:rPr lang="en-US" dirty="0" err="1"/>
              <a:t>katerih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ogledamo</a:t>
            </a:r>
            <a:r>
              <a:rPr lang="en-US" dirty="0"/>
              <a:t>, </a:t>
            </a:r>
            <a:r>
              <a:rPr lang="en-US" dirty="0" err="1"/>
              <a:t>kakšen</a:t>
            </a:r>
            <a:r>
              <a:rPr lang="en-US" dirty="0"/>
              <a:t> </a:t>
            </a:r>
            <a:r>
              <a:rPr lang="en-US" dirty="0" err="1"/>
              <a:t>vpliv</a:t>
            </a:r>
            <a:r>
              <a:rPr lang="en-US" dirty="0"/>
              <a:t> </a:t>
            </a:r>
            <a:r>
              <a:rPr lang="en-US" dirty="0" err="1"/>
              <a:t>imajo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definirane</a:t>
            </a:r>
            <a:r>
              <a:rPr lang="en-US" dirty="0"/>
              <a:t> mere</a:t>
            </a:r>
          </a:p>
          <a:p>
            <a:endParaRPr lang="en-US" dirty="0"/>
          </a:p>
          <a:p>
            <a:r>
              <a:rPr lang="en-US" dirty="0"/>
              <a:t>Ker se analysis services </a:t>
            </a:r>
            <a:r>
              <a:rPr lang="en-US" dirty="0" err="1"/>
              <a:t>izvajajo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strežniku</a:t>
            </a:r>
            <a:r>
              <a:rPr lang="en-US" dirty="0"/>
              <a:t>,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potrebno</a:t>
            </a:r>
            <a:r>
              <a:rPr lang="en-US" dirty="0"/>
              <a:t> model </a:t>
            </a:r>
            <a:r>
              <a:rPr lang="en-US" dirty="0" err="1"/>
              <a:t>namestiti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strežnik</a:t>
            </a:r>
            <a:r>
              <a:rPr lang="en-US" dirty="0"/>
              <a:t>, </a:t>
            </a:r>
            <a:r>
              <a:rPr lang="en-US" dirty="0" err="1"/>
              <a:t>kjer</a:t>
            </a:r>
            <a:r>
              <a:rPr lang="en-US" dirty="0"/>
              <a:t> se </a:t>
            </a:r>
            <a:r>
              <a:rPr lang="en-US" dirty="0" err="1"/>
              <a:t>opravijo</a:t>
            </a:r>
            <a:r>
              <a:rPr lang="en-US" dirty="0"/>
              <a:t> </a:t>
            </a:r>
            <a:r>
              <a:rPr lang="en-US" dirty="0" err="1"/>
              <a:t>ustrezna</a:t>
            </a:r>
            <a:r>
              <a:rPr lang="en-US" dirty="0"/>
              <a:t> </a:t>
            </a:r>
            <a:r>
              <a:rPr lang="en-US" dirty="0" err="1"/>
              <a:t>zahtevana</a:t>
            </a:r>
            <a:r>
              <a:rPr lang="en-US" dirty="0"/>
              <a:t> </a:t>
            </a:r>
            <a:r>
              <a:rPr lang="en-US" dirty="0" err="1"/>
              <a:t>procesiranja</a:t>
            </a:r>
            <a:r>
              <a:rPr lang="en-US" dirty="0"/>
              <a:t>.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5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55239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“cool” </a:t>
            </a:r>
            <a:r>
              <a:rPr lang="en-US" dirty="0" err="1"/>
              <a:t>komentarji</a:t>
            </a:r>
            <a:r>
              <a:rPr lang="en-US" dirty="0"/>
              <a:t> </a:t>
            </a:r>
            <a:r>
              <a:rPr lang="en-US" dirty="0" err="1"/>
              <a:t>uporabnikov</a:t>
            </a:r>
            <a:r>
              <a:rPr lang="en-US" dirty="0"/>
              <a:t>, </a:t>
            </a:r>
            <a:r>
              <a:rPr lang="en-US" dirty="0" err="1"/>
              <a:t>ki</a:t>
            </a:r>
            <a:r>
              <a:rPr lang="en-US" dirty="0"/>
              <a:t> so v </a:t>
            </a:r>
            <a:r>
              <a:rPr lang="en-US" dirty="0" err="1"/>
              <a:t>času</a:t>
            </a:r>
            <a:r>
              <a:rPr lang="en-US" dirty="0"/>
              <a:t> </a:t>
            </a:r>
            <a:r>
              <a:rPr lang="en-US" dirty="0" err="1"/>
              <a:t>komentarja</a:t>
            </a:r>
            <a:r>
              <a:rPr lang="en-US" dirty="0"/>
              <a:t> </a:t>
            </a:r>
            <a:r>
              <a:rPr lang="en-US" dirty="0" err="1"/>
              <a:t>bili</a:t>
            </a:r>
            <a:r>
              <a:rPr lang="en-US" dirty="0"/>
              <a:t> </a:t>
            </a:r>
            <a:r>
              <a:rPr lang="en-US" dirty="0" err="1"/>
              <a:t>označeni</a:t>
            </a:r>
            <a:r>
              <a:rPr lang="en-US" dirty="0"/>
              <a:t> </a:t>
            </a:r>
            <a:r>
              <a:rPr lang="en-US" dirty="0" err="1"/>
              <a:t>kot</a:t>
            </a:r>
            <a:r>
              <a:rPr lang="en-US" dirty="0"/>
              <a:t> “elite”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8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626141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Zanimivo</a:t>
            </a:r>
            <a:r>
              <a:rPr lang="en-US" dirty="0"/>
              <a:t>, da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skoraj</a:t>
            </a:r>
            <a:r>
              <a:rPr lang="en-US" dirty="0"/>
              <a:t> 70% </a:t>
            </a:r>
            <a:r>
              <a:rPr lang="en-US" dirty="0" err="1"/>
              <a:t>vseh</a:t>
            </a:r>
            <a:r>
              <a:rPr lang="en-US" dirty="0"/>
              <a:t> </a:t>
            </a:r>
            <a:r>
              <a:rPr lang="en-US" dirty="0" err="1"/>
              <a:t>ocen</a:t>
            </a:r>
            <a:r>
              <a:rPr lang="en-US" dirty="0"/>
              <a:t> v </a:t>
            </a:r>
            <a:r>
              <a:rPr lang="en-US" dirty="0" err="1"/>
              <a:t>datasetu</a:t>
            </a:r>
            <a:r>
              <a:rPr lang="en-US" dirty="0"/>
              <a:t> </a:t>
            </a:r>
            <a:r>
              <a:rPr lang="en-US" dirty="0" err="1"/>
              <a:t>povezanih</a:t>
            </a:r>
            <a:r>
              <a:rPr lang="en-US" dirty="0"/>
              <a:t> s </a:t>
            </a:r>
            <a:r>
              <a:rPr lang="en-US" dirty="0" err="1"/>
              <a:t>samo</a:t>
            </a:r>
            <a:r>
              <a:rPr lang="en-US" dirty="0"/>
              <a:t> 15 </a:t>
            </a:r>
            <a:r>
              <a:rPr lang="en-US" dirty="0" err="1"/>
              <a:t>mesti</a:t>
            </a:r>
            <a:r>
              <a:rPr lang="en-US" dirty="0"/>
              <a:t>. </a:t>
            </a:r>
            <a:r>
              <a:rPr lang="en-US" dirty="0" err="1"/>
              <a:t>Razvidno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, da </a:t>
            </a:r>
            <a:r>
              <a:rPr lang="en-US" dirty="0" err="1"/>
              <a:t>odstopa</a:t>
            </a:r>
            <a:r>
              <a:rPr lang="en-US" dirty="0"/>
              <a:t> Las Vegas.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9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182640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75C5003-D4F5-41CE-80C4-5D1F1E9AAC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1EAC627F-0AF8-42EE-A678-0D440C0224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l-SI"/>
              <a:t>Kliknite, če želite urediti slog podnaslova matrice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D518CC62-4C84-4F98-A9BE-9F965F34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99C93-BA01-4D84-BE00-E924EAF788E7}" type="datetimeFigureOut">
              <a:rPr lang="sl-SI" smtClean="0"/>
              <a:t>15. 01. 2018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ED621AB8-F401-41A9-8467-BA4D3C597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6F2924DC-21B1-4C39-866A-1AB96FD79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033638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077C6D3-C23A-4358-8B09-48723D048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navpičnega besedila 2">
            <a:extLst>
              <a:ext uri="{FF2B5EF4-FFF2-40B4-BE49-F238E27FC236}">
                <a16:creationId xmlns:a16="http://schemas.microsoft.com/office/drawing/2014/main" id="{F0FB6996-23C5-44F6-A292-8E11FFB6BC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566F5AC9-57AD-4334-9BC8-D8F8A544A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99C93-BA01-4D84-BE00-E924EAF788E7}" type="datetimeFigureOut">
              <a:rPr lang="sl-SI" smtClean="0"/>
              <a:t>15. 01. 2018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97E81741-04ED-4184-B756-FBDD766F0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8C3CA3E8-6A94-4286-AE42-BE26730FA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006495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vpični naslov 1">
            <a:extLst>
              <a:ext uri="{FF2B5EF4-FFF2-40B4-BE49-F238E27FC236}">
                <a16:creationId xmlns:a16="http://schemas.microsoft.com/office/drawing/2014/main" id="{3969A62D-2C9B-4844-A721-8FA6BF9F6E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navpičnega besedila 2">
            <a:extLst>
              <a:ext uri="{FF2B5EF4-FFF2-40B4-BE49-F238E27FC236}">
                <a16:creationId xmlns:a16="http://schemas.microsoft.com/office/drawing/2014/main" id="{020928F7-9E7C-4257-9569-968838B17C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BB3F3097-F441-4ED1-9361-E3B5110B7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99C93-BA01-4D84-BE00-E924EAF788E7}" type="datetimeFigureOut">
              <a:rPr lang="sl-SI" smtClean="0"/>
              <a:t>15. 01. 2018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F116D67E-44B9-4124-83A0-89E2E6289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AE15B797-21C3-4D62-A643-B777CA644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82700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7987B9F-03FE-4951-BA6B-E1E902D72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F9E925AD-CEF1-4F4D-B5B1-FCB1E4C801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21899445-923F-41AA-892B-519D147F6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99C93-BA01-4D84-BE00-E924EAF788E7}" type="datetimeFigureOut">
              <a:rPr lang="sl-SI" smtClean="0"/>
              <a:t>15. 01. 2018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2F7E1B4E-040C-4F6F-B7BF-47C3C6908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9C989E5B-F4A0-4402-BE11-EEAB57EAD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51784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A106B22-F25B-4F61-B537-CBAAD89EE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7D42EC20-A5D3-46DE-963E-B355E5535C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54C8C93E-2830-4CBD-A9FD-798C98253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99C93-BA01-4D84-BE00-E924EAF788E7}" type="datetimeFigureOut">
              <a:rPr lang="sl-SI" smtClean="0"/>
              <a:t>15. 01. 2018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14367F77-5D59-4BA0-BEB7-57FC93E91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58F79EDF-0174-41B2-B4CE-121233290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041343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B0514FB-A360-49F5-A27A-559D4B2B2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0CD26599-CB6C-4F84-8394-510B584BF5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vsebine 3">
            <a:extLst>
              <a:ext uri="{FF2B5EF4-FFF2-40B4-BE49-F238E27FC236}">
                <a16:creationId xmlns:a16="http://schemas.microsoft.com/office/drawing/2014/main" id="{FED5F1F8-D34A-4B0A-9011-6E68802B24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944BAFEA-6014-4F9C-8928-1950C1D2F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99C93-BA01-4D84-BE00-E924EAF788E7}" type="datetimeFigureOut">
              <a:rPr lang="sl-SI" smtClean="0"/>
              <a:t>15. 01. 2018</a:t>
            </a:fld>
            <a:endParaRPr lang="sl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E950FC88-51C7-4D80-A24B-5712A2A91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871C1D49-F987-434A-911F-0D253DF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72138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CFE57BE-CA62-44C4-81A6-E2CB3A230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B76C4881-4429-48DD-BCF6-F82A157B7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4" name="Označba mesta vsebine 3">
            <a:extLst>
              <a:ext uri="{FF2B5EF4-FFF2-40B4-BE49-F238E27FC236}">
                <a16:creationId xmlns:a16="http://schemas.microsoft.com/office/drawing/2014/main" id="{158E3922-D716-4231-9526-203D3B453C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5" name="Označba mesta besedila 4">
            <a:extLst>
              <a:ext uri="{FF2B5EF4-FFF2-40B4-BE49-F238E27FC236}">
                <a16:creationId xmlns:a16="http://schemas.microsoft.com/office/drawing/2014/main" id="{B386755D-DBED-42AD-9D6A-3513335FD5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6" name="Označba mesta vsebine 5">
            <a:extLst>
              <a:ext uri="{FF2B5EF4-FFF2-40B4-BE49-F238E27FC236}">
                <a16:creationId xmlns:a16="http://schemas.microsoft.com/office/drawing/2014/main" id="{F334D4B2-95A6-45DE-87F7-7692B8C1E3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7" name="Označba mesta datuma 6">
            <a:extLst>
              <a:ext uri="{FF2B5EF4-FFF2-40B4-BE49-F238E27FC236}">
                <a16:creationId xmlns:a16="http://schemas.microsoft.com/office/drawing/2014/main" id="{21F12873-BA5F-4E68-8426-2E42CDA5A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99C93-BA01-4D84-BE00-E924EAF788E7}" type="datetimeFigureOut">
              <a:rPr lang="sl-SI" smtClean="0"/>
              <a:t>15. 01. 2018</a:t>
            </a:fld>
            <a:endParaRPr lang="sl-SI"/>
          </a:p>
        </p:txBody>
      </p:sp>
      <p:sp>
        <p:nvSpPr>
          <p:cNvPr id="8" name="Označba mesta noge 7">
            <a:extLst>
              <a:ext uri="{FF2B5EF4-FFF2-40B4-BE49-F238E27FC236}">
                <a16:creationId xmlns:a16="http://schemas.microsoft.com/office/drawing/2014/main" id="{8A7C8C14-784D-4706-A5EF-6561E3E5F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Označba mesta številke diapozitiva 8">
            <a:extLst>
              <a:ext uri="{FF2B5EF4-FFF2-40B4-BE49-F238E27FC236}">
                <a16:creationId xmlns:a16="http://schemas.microsoft.com/office/drawing/2014/main" id="{E0950F62-5824-4C31-9FE9-06CC465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66801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DD74826-293C-41C0-BDFF-89F504296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E24EB373-3CCC-47FA-9C7A-707E9F073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99C93-BA01-4D84-BE00-E924EAF788E7}" type="datetimeFigureOut">
              <a:rPr lang="sl-SI" smtClean="0"/>
              <a:t>15. 01. 2018</a:t>
            </a:fld>
            <a:endParaRPr lang="sl-SI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174D6953-F0CA-4F9C-8373-81B720679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054EBC0D-230A-41F1-89D9-8BA8F0D27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608418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datuma 1">
            <a:extLst>
              <a:ext uri="{FF2B5EF4-FFF2-40B4-BE49-F238E27FC236}">
                <a16:creationId xmlns:a16="http://schemas.microsoft.com/office/drawing/2014/main" id="{DA92B874-C808-4BD1-9BC4-A32BCCF62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99C93-BA01-4D84-BE00-E924EAF788E7}" type="datetimeFigureOut">
              <a:rPr lang="sl-SI" smtClean="0"/>
              <a:t>15. 01. 2018</a:t>
            </a:fld>
            <a:endParaRPr lang="sl-SI"/>
          </a:p>
        </p:txBody>
      </p:sp>
      <p:sp>
        <p:nvSpPr>
          <p:cNvPr id="3" name="Označba mesta noge 2">
            <a:extLst>
              <a:ext uri="{FF2B5EF4-FFF2-40B4-BE49-F238E27FC236}">
                <a16:creationId xmlns:a16="http://schemas.microsoft.com/office/drawing/2014/main" id="{16D78147-1AAA-438E-8BCD-4C1840C0A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" name="Označba mesta številke diapozitiva 3">
            <a:extLst>
              <a:ext uri="{FF2B5EF4-FFF2-40B4-BE49-F238E27FC236}">
                <a16:creationId xmlns:a16="http://schemas.microsoft.com/office/drawing/2014/main" id="{4D9A82D9-E661-4F71-8864-D148A2995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750922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9A2A401-13DF-43AB-B0B9-70FCCEAA2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44F49B7F-F594-42C9-85F6-05CD8D304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70EA6191-4AD0-4DFD-B737-7BFA1CD2C5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73A7AE1C-91E8-4417-A625-61F487A12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99C93-BA01-4D84-BE00-E924EAF788E7}" type="datetimeFigureOut">
              <a:rPr lang="sl-SI" smtClean="0"/>
              <a:t>15. 01. 2018</a:t>
            </a:fld>
            <a:endParaRPr lang="sl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C1BE2329-032C-47B3-96AF-FAFD3857D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C46BEC14-838A-4462-A60F-61BAD0CB6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325818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7C887D4-8798-4FD3-A633-CB9472CFF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slike 2">
            <a:extLst>
              <a:ext uri="{FF2B5EF4-FFF2-40B4-BE49-F238E27FC236}">
                <a16:creationId xmlns:a16="http://schemas.microsoft.com/office/drawing/2014/main" id="{D84700BF-F3FB-4557-9571-B7E27721C3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l-SI"/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2E1047C7-2774-4396-9232-2D0C56E844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2794336D-D873-4F4E-8DEA-19212516F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99C93-BA01-4D84-BE00-E924EAF788E7}" type="datetimeFigureOut">
              <a:rPr lang="sl-SI" smtClean="0"/>
              <a:t>15. 01. 2018</a:t>
            </a:fld>
            <a:endParaRPr lang="sl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8AD08B52-E082-43AE-9BED-93AA63588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A1150704-6E8F-4804-A28E-AB02C7A42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130148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naslova 1">
            <a:extLst>
              <a:ext uri="{FF2B5EF4-FFF2-40B4-BE49-F238E27FC236}">
                <a16:creationId xmlns:a16="http://schemas.microsoft.com/office/drawing/2014/main" id="{2B555ABA-FB6D-40E5-BEF2-1AACAECA4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40B9BA1E-ED67-40C8-95B2-F5968408AF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ED492B60-9FE3-4557-BC75-C568592B2F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799C93-BA01-4D84-BE00-E924EAF788E7}" type="datetimeFigureOut">
              <a:rPr lang="sl-SI" smtClean="0"/>
              <a:t>15. 01. 2018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7EAA50F3-17B4-462D-A01E-E36849629C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53769B80-7985-4C7A-A21B-8223B58622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252666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l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elp.com/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80222C6-3073-4266-90A9-5D5A52556D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1" y="2600324"/>
            <a:ext cx="6405753" cy="3277961"/>
          </a:xfrm>
        </p:spPr>
        <p:txBody>
          <a:bodyPr anchor="t">
            <a:normAutofit/>
          </a:bodyPr>
          <a:lstStyle/>
          <a:p>
            <a:pPr algn="l"/>
            <a:r>
              <a:rPr lang="en-US" sz="5400"/>
              <a:t>Analiza YELP podatkovne baze s tehnologijo Microsoft Analysis Services</a:t>
            </a:r>
            <a:endParaRPr lang="sl-SI" sz="5400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75B06B8C-75CE-4391-B18D-DDE7A5877E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1300450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en-US" sz="2000"/>
              <a:t>Primož Hrovat</a:t>
            </a:r>
          </a:p>
        </p:txBody>
      </p:sp>
    </p:spTree>
    <p:extLst>
      <p:ext uri="{BB962C8B-B14F-4D97-AF65-F5344CB8AC3E}">
        <p14:creationId xmlns:p14="http://schemas.microsoft.com/office/powerpoint/2010/main" val="20158309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16AE479-6B31-4B0F-976E-7A58D8E82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14F21997-A19E-4A5C-8FDB-48E730739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177467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512CC32-8EC6-4B0D-BEB0-68B569DD7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Opombe</a:t>
            </a:r>
            <a:endParaRPr lang="sl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595824ED-0B41-4132-B075-97B72FEC0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Brez</a:t>
            </a:r>
            <a:r>
              <a:rPr lang="en-US" dirty="0"/>
              <a:t> </a:t>
            </a:r>
            <a:r>
              <a:rPr lang="en-US" dirty="0" err="1"/>
              <a:t>teh</a:t>
            </a:r>
            <a:r>
              <a:rPr lang="en-US" dirty="0"/>
              <a:t> </a:t>
            </a:r>
            <a:r>
              <a:rPr lang="en-US" dirty="0" err="1"/>
              <a:t>seveda</a:t>
            </a:r>
            <a:r>
              <a:rPr lang="en-US" dirty="0"/>
              <a:t> ne </a:t>
            </a:r>
            <a:r>
              <a:rPr lang="en-US" dirty="0" err="1"/>
              <a:t>gre</a:t>
            </a:r>
            <a:r>
              <a:rPr lang="en-US" dirty="0"/>
              <a:t>…</a:t>
            </a:r>
          </a:p>
          <a:p>
            <a:r>
              <a:rPr lang="en-US" dirty="0" err="1"/>
              <a:t>Omejen</a:t>
            </a:r>
            <a:r>
              <a:rPr lang="en-US" dirty="0"/>
              <a:t> </a:t>
            </a:r>
            <a:r>
              <a:rPr lang="en-US" dirty="0" err="1"/>
              <a:t>nabor</a:t>
            </a:r>
            <a:r>
              <a:rPr lang="en-US" dirty="0"/>
              <a:t> </a:t>
            </a:r>
            <a:r>
              <a:rPr lang="en-US" dirty="0" err="1"/>
              <a:t>podatkov</a:t>
            </a:r>
            <a:endParaRPr lang="en-US" dirty="0"/>
          </a:p>
          <a:p>
            <a:pPr lvl="1"/>
            <a:r>
              <a:rPr lang="en-US" dirty="0"/>
              <a:t>Glede </a:t>
            </a:r>
            <a:r>
              <a:rPr lang="en-US" dirty="0" err="1"/>
              <a:t>na</a:t>
            </a:r>
            <a:r>
              <a:rPr lang="en-US" dirty="0"/>
              <a:t> Yelp! </a:t>
            </a:r>
            <a:r>
              <a:rPr lang="en-US" dirty="0" err="1"/>
              <a:t>spletno</a:t>
            </a:r>
            <a:r>
              <a:rPr lang="en-US" dirty="0"/>
              <a:t> </a:t>
            </a:r>
            <a:r>
              <a:rPr lang="en-US" dirty="0" err="1"/>
              <a:t>stran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bilo</a:t>
            </a:r>
            <a:r>
              <a:rPr lang="en-US" dirty="0"/>
              <a:t> </a:t>
            </a:r>
            <a:r>
              <a:rPr lang="en-US" dirty="0" err="1"/>
              <a:t>objavljenih</a:t>
            </a:r>
            <a:r>
              <a:rPr lang="en-US" dirty="0"/>
              <a:t> </a:t>
            </a:r>
            <a:r>
              <a:rPr lang="en-US" dirty="0" err="1"/>
              <a:t>preko</a:t>
            </a:r>
            <a:r>
              <a:rPr lang="en-US" dirty="0"/>
              <a:t> 17 </a:t>
            </a:r>
            <a:r>
              <a:rPr lang="en-US" dirty="0" err="1"/>
              <a:t>milijonov</a:t>
            </a:r>
            <a:r>
              <a:rPr lang="en-US" dirty="0"/>
              <a:t> </a:t>
            </a:r>
            <a:r>
              <a:rPr lang="en-US" dirty="0" err="1"/>
              <a:t>ocen</a:t>
            </a:r>
            <a:endParaRPr lang="en-US" dirty="0"/>
          </a:p>
          <a:p>
            <a:pPr lvl="1"/>
            <a:r>
              <a:rPr lang="en-US" dirty="0"/>
              <a:t>V </a:t>
            </a:r>
            <a:r>
              <a:rPr lang="en-US" dirty="0" err="1"/>
              <a:t>dostopni</a:t>
            </a:r>
            <a:r>
              <a:rPr lang="en-US" dirty="0"/>
              <a:t> </a:t>
            </a:r>
            <a:r>
              <a:rPr lang="en-US" dirty="0" err="1"/>
              <a:t>zbirki</a:t>
            </a:r>
            <a:r>
              <a:rPr lang="en-US" dirty="0"/>
              <a:t> le </a:t>
            </a:r>
            <a:r>
              <a:rPr lang="en-US" dirty="0" err="1"/>
              <a:t>slabih</a:t>
            </a:r>
            <a:r>
              <a:rPr lang="en-US" dirty="0"/>
              <a:t> 5 </a:t>
            </a:r>
            <a:r>
              <a:rPr lang="en-US" dirty="0" err="1"/>
              <a:t>milijonov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7572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DCF488B-6B78-4A71-9EF1-CCEADF63B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 err="1"/>
              <a:t>Zaključek</a:t>
            </a:r>
            <a:endParaRPr lang="sl-SI" dirty="0"/>
          </a:p>
        </p:txBody>
      </p:sp>
      <p:graphicFrame>
        <p:nvGraphicFramePr>
          <p:cNvPr id="5" name="Označba mesta vsebine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4694690"/>
              </p:ext>
            </p:extLst>
          </p:nvPr>
        </p:nvGraphicFramePr>
        <p:xfrm>
          <a:off x="838200" y="2022475"/>
          <a:ext cx="10515600" cy="41544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884713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ka 3" descr="Slika, ki vsebuje besede posnetek zaslona, monitor, notranji&#10;&#10;Opis, ustvarjen z zelo visoko stopnjo zanesljivosti.">
            <a:extLst>
              <a:ext uri="{FF2B5EF4-FFF2-40B4-BE49-F238E27FC236}">
                <a16:creationId xmlns:a16="http://schemas.microsoft.com/office/drawing/2014/main" id="{A86B97C4-A9F5-416D-9FDF-D802A9D412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13012"/>
          <a:stretch/>
        </p:blipFill>
        <p:spPr>
          <a:xfrm>
            <a:off x="6716922" y="1700078"/>
            <a:ext cx="5475077" cy="2583792"/>
          </a:xfrm>
          <a:custGeom>
            <a:avLst/>
            <a:gdLst>
              <a:gd name="connsiteX0" fmla="*/ 0 w 5475077"/>
              <a:gd name="connsiteY0" fmla="*/ 0 h 2583792"/>
              <a:gd name="connsiteX1" fmla="*/ 5475077 w 5475077"/>
              <a:gd name="connsiteY1" fmla="*/ 0 h 2583792"/>
              <a:gd name="connsiteX2" fmla="*/ 5475077 w 5475077"/>
              <a:gd name="connsiteY2" fmla="*/ 2583792 h 2583792"/>
              <a:gd name="connsiteX3" fmla="*/ 1197192 w 5475077"/>
              <a:gd name="connsiteY3" fmla="*/ 2583792 h 2583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5077" h="2583792">
                <a:moveTo>
                  <a:pt x="0" y="0"/>
                </a:moveTo>
                <a:lnTo>
                  <a:pt x="5475077" y="0"/>
                </a:lnTo>
                <a:lnTo>
                  <a:pt x="5475077" y="2583792"/>
                </a:lnTo>
                <a:lnTo>
                  <a:pt x="1197192" y="2583792"/>
                </a:lnTo>
                <a:close/>
              </a:path>
            </a:pathLst>
          </a:custGeom>
        </p:spPr>
      </p:pic>
      <p:pic>
        <p:nvPicPr>
          <p:cNvPr id="5" name="Slika 4" descr="Slika, ki vsebuje besede stavba, notranji, posnetek zaslona&#10;&#10;Opis, ustvarjen z zelo visoko stopnjo zanesljivosti.">
            <a:extLst>
              <a:ext uri="{FF2B5EF4-FFF2-40B4-BE49-F238E27FC236}">
                <a16:creationId xmlns:a16="http://schemas.microsoft.com/office/drawing/2014/main" id="{56302A1D-E0B4-4314-A3F5-FE366B150BF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05" r="1168" b="3"/>
          <a:stretch/>
        </p:blipFill>
        <p:spPr>
          <a:xfrm>
            <a:off x="7914115" y="4283870"/>
            <a:ext cx="4277884" cy="2583520"/>
          </a:xfrm>
          <a:custGeom>
            <a:avLst/>
            <a:gdLst>
              <a:gd name="connsiteX0" fmla="*/ 0 w 4277884"/>
              <a:gd name="connsiteY0" fmla="*/ 0 h 2583520"/>
              <a:gd name="connsiteX1" fmla="*/ 4277884 w 4277884"/>
              <a:gd name="connsiteY1" fmla="*/ 0 h 2583520"/>
              <a:gd name="connsiteX2" fmla="*/ 4277884 w 4277884"/>
              <a:gd name="connsiteY2" fmla="*/ 2583520 h 2583520"/>
              <a:gd name="connsiteX3" fmla="*/ 1192437 w 4277884"/>
              <a:gd name="connsiteY3" fmla="*/ 2583520 h 2583520"/>
              <a:gd name="connsiteX4" fmla="*/ 1188085 w 4277884"/>
              <a:gd name="connsiteY4" fmla="*/ 2574129 h 2583520"/>
              <a:gd name="connsiteX5" fmla="*/ 1192715 w 4277884"/>
              <a:gd name="connsiteY5" fmla="*/ 2574129 h 258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77884" h="2583520">
                <a:moveTo>
                  <a:pt x="0" y="0"/>
                </a:moveTo>
                <a:lnTo>
                  <a:pt x="4277884" y="0"/>
                </a:lnTo>
                <a:lnTo>
                  <a:pt x="4277884" y="2583520"/>
                </a:lnTo>
                <a:lnTo>
                  <a:pt x="1192437" y="2583520"/>
                </a:lnTo>
                <a:lnTo>
                  <a:pt x="1188085" y="2574129"/>
                </a:lnTo>
                <a:lnTo>
                  <a:pt x="1192715" y="2574129"/>
                </a:lnTo>
                <a:close/>
              </a:path>
            </a:pathLst>
          </a:cu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82B6B424-0AC7-4ABC-A694-D8D0B969A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Uvod</a:t>
            </a:r>
            <a:endParaRPr lang="sl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165942E9-BF8F-4ECA-AE05-05359841C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1249"/>
            <a:ext cx="5707565" cy="4155713"/>
          </a:xfrm>
        </p:spPr>
        <p:txBody>
          <a:bodyPr>
            <a:normAutofit/>
          </a:bodyPr>
          <a:lstStyle/>
          <a:p>
            <a:r>
              <a:rPr lang="en-US" sz="2000" dirty="0" err="1"/>
              <a:t>Prvotni</a:t>
            </a:r>
            <a:r>
              <a:rPr lang="en-US" sz="2000" dirty="0"/>
              <a:t> </a:t>
            </a:r>
            <a:r>
              <a:rPr lang="en-US" sz="2000" dirty="0" err="1"/>
              <a:t>cilj</a:t>
            </a:r>
            <a:r>
              <a:rPr lang="en-US" sz="2000" dirty="0"/>
              <a:t> </a:t>
            </a:r>
            <a:r>
              <a:rPr lang="en-US" sz="2000" dirty="0" err="1"/>
              <a:t>naloge</a:t>
            </a:r>
            <a:r>
              <a:rPr lang="en-US" sz="2000" dirty="0"/>
              <a:t> </a:t>
            </a:r>
            <a:r>
              <a:rPr lang="en-US" sz="2000" dirty="0" err="1"/>
              <a:t>je</a:t>
            </a:r>
            <a:r>
              <a:rPr lang="en-US" sz="2000" dirty="0"/>
              <a:t> </a:t>
            </a:r>
            <a:r>
              <a:rPr lang="en-US" sz="2000" dirty="0" err="1"/>
              <a:t>bila</a:t>
            </a:r>
            <a:r>
              <a:rPr lang="en-US" sz="2000" dirty="0"/>
              <a:t> </a:t>
            </a:r>
            <a:r>
              <a:rPr lang="en-US" sz="2000" dirty="0" err="1"/>
              <a:t>uporaba</a:t>
            </a:r>
            <a:r>
              <a:rPr lang="en-US" sz="2000" dirty="0"/>
              <a:t> Microsoft Azure</a:t>
            </a:r>
          </a:p>
          <a:p>
            <a:pPr lvl="1"/>
            <a:r>
              <a:rPr lang="en-US" sz="2000" dirty="0" err="1"/>
              <a:t>Študentska</a:t>
            </a:r>
            <a:r>
              <a:rPr lang="en-US" sz="2000" dirty="0"/>
              <a:t> </a:t>
            </a:r>
            <a:r>
              <a:rPr lang="en-US" sz="2000" dirty="0" err="1"/>
              <a:t>licenca</a:t>
            </a:r>
            <a:r>
              <a:rPr lang="en-US" sz="2000" dirty="0"/>
              <a:t> </a:t>
            </a:r>
            <a:r>
              <a:rPr lang="en-US" sz="2000" dirty="0" err="1"/>
              <a:t>za</a:t>
            </a:r>
            <a:r>
              <a:rPr lang="en-US" sz="2000" dirty="0"/>
              <a:t> </a:t>
            </a:r>
            <a:r>
              <a:rPr lang="en-US" sz="2000" dirty="0" err="1"/>
              <a:t>dostop</a:t>
            </a:r>
            <a:r>
              <a:rPr lang="en-US" sz="2000" dirty="0"/>
              <a:t>, </a:t>
            </a:r>
            <a:r>
              <a:rPr lang="en-US" sz="2000" dirty="0" err="1"/>
              <a:t>vendar</a:t>
            </a:r>
            <a:r>
              <a:rPr lang="en-US" sz="2000" dirty="0"/>
              <a:t>…</a:t>
            </a:r>
          </a:p>
          <a:p>
            <a:pPr lvl="2"/>
            <a:r>
              <a:rPr lang="en-US" sz="1600" dirty="0" err="1"/>
              <a:t>Omejitev</a:t>
            </a:r>
            <a:r>
              <a:rPr lang="en-US" sz="1600" dirty="0"/>
              <a:t> </a:t>
            </a:r>
            <a:r>
              <a:rPr lang="en-US" sz="1600" dirty="0" err="1"/>
              <a:t>velikosti</a:t>
            </a:r>
            <a:r>
              <a:rPr lang="en-US" sz="1600" dirty="0"/>
              <a:t> SQL </a:t>
            </a:r>
            <a:r>
              <a:rPr lang="en-US" sz="1600" dirty="0" err="1"/>
              <a:t>baze</a:t>
            </a:r>
            <a:r>
              <a:rPr lang="en-US" sz="1600" dirty="0"/>
              <a:t> </a:t>
            </a:r>
            <a:r>
              <a:rPr lang="en-US" b="1" dirty="0"/>
              <a:t>32MB!!!</a:t>
            </a:r>
            <a:endParaRPr lang="en-US" sz="1400" b="1" dirty="0"/>
          </a:p>
          <a:p>
            <a:pPr lvl="1"/>
            <a:r>
              <a:rPr lang="en-US" sz="2000" dirty="0" err="1"/>
              <a:t>Skupna</a:t>
            </a:r>
            <a:r>
              <a:rPr lang="en-US" sz="2000" dirty="0"/>
              <a:t> </a:t>
            </a:r>
            <a:r>
              <a:rPr lang="en-US" sz="2000" dirty="0" err="1"/>
              <a:t>velikost</a:t>
            </a:r>
            <a:r>
              <a:rPr lang="en-US" sz="2000" dirty="0"/>
              <a:t> </a:t>
            </a:r>
            <a:r>
              <a:rPr lang="en-US" sz="2000" dirty="0" err="1"/>
              <a:t>dejanske</a:t>
            </a:r>
            <a:r>
              <a:rPr lang="en-US" sz="2000" dirty="0"/>
              <a:t> </a:t>
            </a:r>
            <a:r>
              <a:rPr lang="en-US" sz="2000" dirty="0" err="1"/>
              <a:t>baze</a:t>
            </a:r>
            <a:r>
              <a:rPr lang="en-US" sz="2000" dirty="0"/>
              <a:t> </a:t>
            </a:r>
            <a:r>
              <a:rPr lang="en-US" sz="2000" dirty="0" err="1"/>
              <a:t>okrog</a:t>
            </a:r>
            <a:r>
              <a:rPr lang="en-US" sz="2000" dirty="0"/>
              <a:t> </a:t>
            </a:r>
            <a:r>
              <a:rPr lang="en-US" sz="3600" b="1" dirty="0"/>
              <a:t>7GB</a:t>
            </a:r>
            <a:endParaRPr lang="en-US" sz="2000" b="1" dirty="0"/>
          </a:p>
          <a:p>
            <a:pPr lvl="1"/>
            <a:r>
              <a:rPr lang="en-US" sz="2000" dirty="0" err="1"/>
              <a:t>Uporaba</a:t>
            </a:r>
            <a:r>
              <a:rPr lang="en-US" sz="2000" dirty="0"/>
              <a:t> </a:t>
            </a:r>
            <a:r>
              <a:rPr lang="en-US" sz="2000" dirty="0" err="1"/>
              <a:t>privatnega</a:t>
            </a:r>
            <a:r>
              <a:rPr lang="en-US" sz="2000" dirty="0"/>
              <a:t> Microsoft </a:t>
            </a:r>
            <a:r>
              <a:rPr lang="en-US" sz="2000" dirty="0" err="1"/>
              <a:t>Serverja</a:t>
            </a:r>
            <a:r>
              <a:rPr lang="en-US" sz="2000" dirty="0"/>
              <a:t> z </a:t>
            </a:r>
            <a:r>
              <a:rPr lang="en-US" sz="2000" dirty="0" err="1"/>
              <a:t>nameščenim</a:t>
            </a:r>
            <a:r>
              <a:rPr lang="en-US" sz="2000" dirty="0"/>
              <a:t> SQL Server in Analysis Services</a:t>
            </a:r>
          </a:p>
          <a:p>
            <a:r>
              <a:rPr lang="en-US" sz="2000" dirty="0"/>
              <a:t>YELP</a:t>
            </a:r>
          </a:p>
          <a:p>
            <a:pPr lvl="1"/>
            <a:r>
              <a:rPr lang="sl-SI" sz="2000" dirty="0">
                <a:hlinkClick r:id="rId5"/>
              </a:rPr>
              <a:t>https://www.yelp.com/</a:t>
            </a:r>
            <a:endParaRPr lang="en-US" sz="2000" dirty="0"/>
          </a:p>
          <a:p>
            <a:pPr lvl="1"/>
            <a:r>
              <a:rPr lang="en-US" sz="2000" dirty="0"/>
              <a:t>Od </a:t>
            </a:r>
            <a:r>
              <a:rPr lang="en-US" sz="2000" dirty="0" err="1"/>
              <a:t>leta</a:t>
            </a:r>
            <a:r>
              <a:rPr lang="en-US" sz="2000" dirty="0"/>
              <a:t> 2004</a:t>
            </a:r>
          </a:p>
          <a:p>
            <a:pPr lvl="1"/>
            <a:r>
              <a:rPr lang="en-US" sz="2000" dirty="0" err="1"/>
              <a:t>Ocenjevanje</a:t>
            </a:r>
            <a:r>
              <a:rPr lang="en-US" sz="2000" dirty="0"/>
              <a:t> </a:t>
            </a:r>
            <a:r>
              <a:rPr lang="en-US" sz="2000" dirty="0" err="1"/>
              <a:t>poslovnih</a:t>
            </a:r>
            <a:r>
              <a:rPr lang="en-US" sz="2000" dirty="0"/>
              <a:t> </a:t>
            </a:r>
            <a:r>
              <a:rPr lang="en-US" sz="2000" dirty="0" err="1"/>
              <a:t>subjektov</a:t>
            </a:r>
            <a:endParaRPr lang="en-US" sz="2000" dirty="0"/>
          </a:p>
          <a:p>
            <a:pPr lvl="1"/>
            <a:r>
              <a:rPr lang="en-US" sz="2000" dirty="0"/>
              <a:t>“community driven”</a:t>
            </a:r>
            <a:endParaRPr lang="sl-SI" sz="2000" dirty="0"/>
          </a:p>
        </p:txBody>
      </p:sp>
    </p:spTree>
    <p:extLst>
      <p:ext uri="{BB962C8B-B14F-4D97-AF65-F5344CB8AC3E}">
        <p14:creationId xmlns:p14="http://schemas.microsoft.com/office/powerpoint/2010/main" val="29659662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ka 3" descr="Slika, ki vsebuje besede posnetek zaslona&#10;&#10;Opis, ustvarjen z zelo visoko stopnjo zanesljivosti.">
            <a:extLst>
              <a:ext uri="{FF2B5EF4-FFF2-40B4-BE49-F238E27FC236}">
                <a16:creationId xmlns:a16="http://schemas.microsoft.com/office/drawing/2014/main" id="{32C3A6CB-E3CC-4F05-A462-629B62080D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7430469" y="4274345"/>
            <a:ext cx="3837798" cy="2082005"/>
          </a:xfrm>
          <a:prstGeom prst="rect">
            <a:avLst/>
          </a:prstGeom>
        </p:spPr>
      </p:pic>
      <p:pic>
        <p:nvPicPr>
          <p:cNvPr id="5" name="Slika 4" descr="Slika, ki vsebuje besede posnetek zaslona, monitor, elektronika, računalnik&#10;&#10;Opis, ustvarjen z zelo visoko stopnjo zanesljivosti.">
            <a:extLst>
              <a:ext uri="{FF2B5EF4-FFF2-40B4-BE49-F238E27FC236}">
                <a16:creationId xmlns:a16="http://schemas.microsoft.com/office/drawing/2014/main" id="{AE0B62DC-C68A-45C9-A3BB-ED90CEB612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7481764" y="1851555"/>
            <a:ext cx="3735209" cy="2101055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40DA7AB7-7821-41F4-96D2-0B1DDF0B8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Priprava</a:t>
            </a:r>
            <a:r>
              <a:rPr lang="en-US" dirty="0"/>
              <a:t> </a:t>
            </a:r>
            <a:r>
              <a:rPr lang="en-US" dirty="0" err="1"/>
              <a:t>podatkovne</a:t>
            </a:r>
            <a:r>
              <a:rPr lang="en-US" dirty="0"/>
              <a:t> </a:t>
            </a:r>
            <a:r>
              <a:rPr lang="en-US" dirty="0" err="1"/>
              <a:t>baze</a:t>
            </a:r>
            <a:endParaRPr lang="sl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8919C417-D9EB-4DC3-89DF-E949267BF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1249"/>
            <a:ext cx="5707565" cy="4155713"/>
          </a:xfrm>
        </p:spPr>
        <p:txBody>
          <a:bodyPr>
            <a:normAutofit/>
          </a:bodyPr>
          <a:lstStyle/>
          <a:p>
            <a:r>
              <a:rPr lang="en-US" sz="2000"/>
              <a:t>Grški Okeanos (omrežje GÉANT)</a:t>
            </a:r>
          </a:p>
          <a:p>
            <a:pPr lvl="1"/>
            <a:r>
              <a:rPr lang="en-US" sz="2000"/>
              <a:t>Microsot Windows Server 2012</a:t>
            </a:r>
          </a:p>
          <a:p>
            <a:pPr lvl="1"/>
            <a:r>
              <a:rPr lang="en-US" sz="2000"/>
              <a:t>Namestitev Microsoft SQL Server 2017 z razširitvijo Analysis Services</a:t>
            </a:r>
          </a:p>
          <a:p>
            <a:pPr lvl="1"/>
            <a:r>
              <a:rPr lang="en-US" sz="2000"/>
              <a:t>Nepodprtost MS SQL</a:t>
            </a:r>
          </a:p>
          <a:p>
            <a:pPr lvl="2"/>
            <a:r>
              <a:rPr lang="en-US"/>
              <a:t>Uvoz v MYSQL</a:t>
            </a:r>
          </a:p>
          <a:p>
            <a:pPr lvl="2"/>
            <a:r>
              <a:rPr lang="en-US"/>
              <a:t>Uporaba migracijskega orodja za prenos podatkov iz MYSQL v MS SQL</a:t>
            </a:r>
          </a:p>
          <a:p>
            <a:pPr lvl="2"/>
            <a:r>
              <a:rPr lang="en-US"/>
              <a:t>Nizek odstotek uspešnih prenosov!</a:t>
            </a:r>
          </a:p>
          <a:p>
            <a:pPr lvl="1"/>
            <a:r>
              <a:rPr lang="en-US" sz="2000"/>
              <a:t>Priprava OLAP kocke</a:t>
            </a:r>
          </a:p>
          <a:p>
            <a:pPr lvl="2"/>
            <a:r>
              <a:rPr lang="en-US"/>
              <a:t>Problem pri ustvarjanju – dostop omogočen samo preko Windows AD!</a:t>
            </a:r>
          </a:p>
          <a:p>
            <a:pPr lvl="1"/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8201645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ka 4" descr="Slika, ki vsebuje besede posnetek zaslona, prenosnik, notranji, računalnik&#10;&#10;Opis, ustvarjen z zelo visoko stopnjo zanesljivosti.">
            <a:extLst>
              <a:ext uri="{FF2B5EF4-FFF2-40B4-BE49-F238E27FC236}">
                <a16:creationId xmlns:a16="http://schemas.microsoft.com/office/drawing/2014/main" id="{71A00F8C-FC8D-485B-B1C5-51C215FE499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/>
          </a:blip>
          <a:srcRect r="40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C8330DEA-F6AA-4BE1-BAEE-2127E3BFC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Priprava podatkovne baze - REŠITEV</a:t>
            </a:r>
            <a:endParaRPr lang="sl-SI" sz="4000">
              <a:solidFill>
                <a:srgbClr val="FFFFFF"/>
              </a:solidFill>
            </a:endParaRP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6534DD24-6A7A-4C4B-8154-72C67660E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Lokalna namestitev MS SQL in Analysis Services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Uporaba JSON oblike zapisa podatkov in “ročna” obdelava </a:t>
            </a:r>
            <a:endParaRPr lang="sl-SI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23802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ka 3" descr="Slika, ki vsebuje besede posnetek zaslona, monitor, stena, črna&#10;&#10;Opis, ustvarjen z zelo visoko stopnjo zanesljivosti.">
            <a:extLst>
              <a:ext uri="{FF2B5EF4-FFF2-40B4-BE49-F238E27FC236}">
                <a16:creationId xmlns:a16="http://schemas.microsoft.com/office/drawing/2014/main" id="{F09A8894-534C-4D51-A32C-AFF7E7AAEC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/>
          </a:blip>
          <a:srcRect r="40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01386C31-C15F-4D26-B751-7A38C8301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SQL Server Data Tools (SSDT)</a:t>
            </a:r>
            <a:endParaRPr lang="sl-SI" sz="4000">
              <a:solidFill>
                <a:srgbClr val="FFFFFF"/>
              </a:solidFill>
            </a:endParaRP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6ACEDBC9-7DE1-474D-8BF1-2F7A75C2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n-US" sz="2000" dirty="0" err="1">
                <a:solidFill>
                  <a:srgbClr val="FFFFFF"/>
                </a:solidFill>
              </a:rPr>
              <a:t>Gradnja</a:t>
            </a:r>
            <a:r>
              <a:rPr lang="en-US" sz="2000" dirty="0">
                <a:solidFill>
                  <a:srgbClr val="FFFFFF"/>
                </a:solidFill>
              </a:rPr>
              <a:t> OLAP </a:t>
            </a:r>
            <a:r>
              <a:rPr lang="en-US" sz="2000" dirty="0" err="1">
                <a:solidFill>
                  <a:srgbClr val="FFFFFF"/>
                </a:solidFill>
              </a:rPr>
              <a:t>kocke</a:t>
            </a:r>
            <a:r>
              <a:rPr lang="en-US" sz="2000" dirty="0">
                <a:solidFill>
                  <a:srgbClr val="FFFFFF"/>
                </a:solidFill>
              </a:rPr>
              <a:t> z </a:t>
            </a:r>
            <a:r>
              <a:rPr lang="en-US" sz="2000" dirty="0" err="1">
                <a:solidFill>
                  <a:srgbClr val="FFFFFF"/>
                </a:solidFill>
              </a:rPr>
              <a:t>grafičnimi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gradniki</a:t>
            </a:r>
            <a:endParaRPr lang="en-US" sz="2000" dirty="0">
              <a:solidFill>
                <a:srgbClr val="FFFFFF"/>
              </a:solidFill>
            </a:endParaRPr>
          </a:p>
          <a:p>
            <a:r>
              <a:rPr lang="en-US" sz="2000" dirty="0" err="1">
                <a:solidFill>
                  <a:srgbClr val="FFFFFF"/>
                </a:solidFill>
              </a:rPr>
              <a:t>Potek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dela</a:t>
            </a:r>
            <a:r>
              <a:rPr lang="en-US" sz="2000" dirty="0">
                <a:solidFill>
                  <a:srgbClr val="FFFFFF"/>
                </a:solidFill>
              </a:rPr>
              <a:t>:</a:t>
            </a: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Pregled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podatkov</a:t>
            </a:r>
            <a:r>
              <a:rPr lang="en-US" sz="1600" dirty="0">
                <a:solidFill>
                  <a:srgbClr val="FFFFFF"/>
                </a:solidFill>
              </a:rPr>
              <a:t> in </a:t>
            </a:r>
            <a:r>
              <a:rPr lang="en-US" sz="1600" dirty="0" err="1">
                <a:solidFill>
                  <a:srgbClr val="FFFFFF"/>
                </a:solidFill>
              </a:rPr>
              <a:t>sheme</a:t>
            </a:r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Priprava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mer</a:t>
            </a:r>
            <a:r>
              <a:rPr lang="en-US" sz="1600" dirty="0">
                <a:solidFill>
                  <a:srgbClr val="FFFFFF"/>
                </a:solidFill>
              </a:rPr>
              <a:t> (Measures)</a:t>
            </a: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Priprava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dimenzij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dirty="0" err="1">
                <a:solidFill>
                  <a:srgbClr val="FFFFFF"/>
                </a:solidFill>
              </a:rPr>
              <a:t>definiranje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hierarhij</a:t>
            </a:r>
            <a:r>
              <a:rPr lang="en-US" sz="1600" dirty="0">
                <a:solidFill>
                  <a:srgbClr val="FFFFFF"/>
                </a:solidFill>
              </a:rPr>
              <a:t> med </a:t>
            </a:r>
            <a:r>
              <a:rPr lang="en-US" sz="1600" dirty="0" err="1">
                <a:solidFill>
                  <a:srgbClr val="FFFFFF"/>
                </a:solidFill>
              </a:rPr>
              <a:t>atributi</a:t>
            </a:r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Povezovanje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dimenzij</a:t>
            </a:r>
            <a:r>
              <a:rPr lang="en-US" sz="1600" dirty="0">
                <a:solidFill>
                  <a:srgbClr val="FFFFFF"/>
                </a:solidFill>
              </a:rPr>
              <a:t> z </a:t>
            </a:r>
            <a:r>
              <a:rPr lang="en-US" sz="1600" dirty="0" err="1">
                <a:solidFill>
                  <a:srgbClr val="FFFFFF"/>
                </a:solidFill>
              </a:rPr>
              <a:t>merami</a:t>
            </a:r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Izgradnja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dirty="0" err="1">
                <a:solidFill>
                  <a:srgbClr val="FFFFFF"/>
                </a:solidFill>
              </a:rPr>
              <a:t>namestitev</a:t>
            </a:r>
            <a:r>
              <a:rPr lang="en-US" sz="1600" dirty="0">
                <a:solidFill>
                  <a:srgbClr val="FFFFFF"/>
                </a:solidFill>
              </a:rPr>
              <a:t> in </a:t>
            </a:r>
            <a:r>
              <a:rPr lang="en-US" sz="1600" dirty="0" err="1">
                <a:solidFill>
                  <a:srgbClr val="FFFFFF"/>
                </a:solidFill>
              </a:rPr>
              <a:t>procesiranje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kocke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na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strežniku</a:t>
            </a:r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Ponovi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>
                <a:solidFill>
                  <a:srgbClr val="FFFFFF"/>
                </a:solidFill>
                <a:sym typeface="Wingdings" panose="05000000000000000000" pitchFamily="2" charset="2"/>
              </a:rPr>
              <a:t></a:t>
            </a:r>
          </a:p>
          <a:p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Za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potrebe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modeliranja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po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času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–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naknadno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dodana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časovna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dimenzija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(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četrtletja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,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meseci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,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dnevi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845494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Označba mesta vsebine 4" descr="Slika, ki vsebuje besede posnetek zaslona&#10;&#10;Opis, ustvarjen z zelo visoko stopnjo zanesljivosti.">
            <a:extLst>
              <a:ext uri="{FF2B5EF4-FFF2-40B4-BE49-F238E27FC236}">
                <a16:creationId xmlns:a16="http://schemas.microsoft.com/office/drawing/2014/main" id="{621F6DF8-8958-4F73-BDF3-3C44686A17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5334" r="-1" b="-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75E80738-6200-4CE9-BEC4-BD6E7264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Rast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števila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komentarjev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skozi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čas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5" name="Označba mesta vsebine 4">
            <a:extLst>
              <a:ext uri="{FF2B5EF4-FFF2-40B4-BE49-F238E27FC236}">
                <a16:creationId xmlns:a16="http://schemas.microsoft.com/office/drawing/2014/main" id="{9D9F7021-E054-4A0E-9593-71AEF1924F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2557380"/>
              </p:ext>
            </p:extLst>
          </p:nvPr>
        </p:nvGraphicFramePr>
        <p:xfrm>
          <a:off x="5078033" y="1607270"/>
          <a:ext cx="2842645" cy="34747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7680">
                  <a:extLst>
                    <a:ext uri="{9D8B030D-6E8A-4147-A177-3AD203B41FA5}">
                      <a16:colId xmlns:a16="http://schemas.microsoft.com/office/drawing/2014/main" val="2134501920"/>
                    </a:ext>
                  </a:extLst>
                </a:gridCol>
                <a:gridCol w="1314965">
                  <a:extLst>
                    <a:ext uri="{9D8B030D-6E8A-4147-A177-3AD203B41FA5}">
                      <a16:colId xmlns:a16="http://schemas.microsoft.com/office/drawing/2014/main" val="198025010"/>
                    </a:ext>
                  </a:extLst>
                </a:gridCol>
              </a:tblGrid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 dirty="0">
                          <a:effectLst/>
                        </a:rPr>
                        <a:t>Oznake vrstic</a:t>
                      </a:r>
                      <a:endParaRPr lang="sl-SI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Review Count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615729256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 dirty="0" err="1">
                          <a:effectLst/>
                        </a:rPr>
                        <a:t>Calendar</a:t>
                      </a:r>
                      <a:r>
                        <a:rPr lang="sl-SI" sz="1400" u="none" strike="noStrike" dirty="0">
                          <a:effectLst/>
                        </a:rPr>
                        <a:t> 2004</a:t>
                      </a:r>
                      <a:endParaRPr lang="sl-SI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285667074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866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437318012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5642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477535322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22895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074395453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2008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61093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924060951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2009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97834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679394513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185643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6058856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287814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583189825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345637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367873447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468608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003925198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670440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135777120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897835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697513787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1033124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218902284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659452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131599623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Skupna vsota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 dirty="0">
                          <a:effectLst/>
                        </a:rPr>
                        <a:t>4736897</a:t>
                      </a:r>
                      <a:endParaRPr lang="sl-SI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4238379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36901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767C89E-5BFA-413E-8E80-5730DFEBF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 err="1"/>
              <a:t>Ocene</a:t>
            </a:r>
            <a:r>
              <a:rPr lang="en-US" dirty="0"/>
              <a:t> </a:t>
            </a:r>
            <a:r>
              <a:rPr lang="en-US" dirty="0" err="1"/>
              <a:t>za</a:t>
            </a:r>
            <a:r>
              <a:rPr lang="en-US" dirty="0"/>
              <a:t> </a:t>
            </a:r>
            <a:r>
              <a:rPr lang="en-US" dirty="0" err="1"/>
              <a:t>leto</a:t>
            </a:r>
            <a:r>
              <a:rPr lang="en-US" dirty="0"/>
              <a:t> 2017</a:t>
            </a:r>
            <a:endParaRPr lang="sl-SI" dirty="0"/>
          </a:p>
        </p:txBody>
      </p:sp>
      <p:graphicFrame>
        <p:nvGraphicFramePr>
          <p:cNvPr id="7" name="Grafikon 3">
            <a:extLst>
              <a:ext uri="{FF2B5EF4-FFF2-40B4-BE49-F238E27FC236}">
                <a16:creationId xmlns:a16="http://schemas.microsoft.com/office/drawing/2014/main" id="{050BD0D7-463D-4841-BEE3-AB75DBC59B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1721183"/>
              </p:ext>
            </p:extLst>
          </p:nvPr>
        </p:nvGraphicFramePr>
        <p:xfrm>
          <a:off x="838200" y="2022475"/>
          <a:ext cx="10515600" cy="41544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73C20C52-A585-431D-A82C-908F50F1D5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2495057"/>
              </p:ext>
            </p:extLst>
          </p:nvPr>
        </p:nvGraphicFramePr>
        <p:xfrm>
          <a:off x="6517587" y="942182"/>
          <a:ext cx="4775200" cy="914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3300">
                  <a:extLst>
                    <a:ext uri="{9D8B030D-6E8A-4147-A177-3AD203B41FA5}">
                      <a16:colId xmlns:a16="http://schemas.microsoft.com/office/drawing/2014/main" val="4249032723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3660779185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1332446150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2148830633"/>
                    </a:ext>
                  </a:extLst>
                </a:gridCol>
                <a:gridCol w="482600">
                  <a:extLst>
                    <a:ext uri="{9D8B030D-6E8A-4147-A177-3AD203B41FA5}">
                      <a16:colId xmlns:a16="http://schemas.microsoft.com/office/drawing/2014/main" val="2924955113"/>
                    </a:ext>
                  </a:extLst>
                </a:gridCol>
                <a:gridCol w="482600">
                  <a:extLst>
                    <a:ext uri="{9D8B030D-6E8A-4147-A177-3AD203B41FA5}">
                      <a16:colId xmlns:a16="http://schemas.microsoft.com/office/drawing/2014/main" val="3265927343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1043893520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Review Count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Oznake stolpcev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07098257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Oznake vrstic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1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2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3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4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5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Skupna vsota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00820074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Calendar 2005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26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34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152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341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313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866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02164667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Calendar 2017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105101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48612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60121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116542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329076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659452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55536084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Skupna vsota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105127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48646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60273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116883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329389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 dirty="0">
                          <a:effectLst/>
                        </a:rPr>
                        <a:t>660318</a:t>
                      </a:r>
                      <a:endParaRPr lang="sl-SI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41525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90062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36E6B0D-BE28-4791-A32F-18406D314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 err="1"/>
              <a:t>Komentarji</a:t>
            </a:r>
            <a:endParaRPr lang="sl-SI" dirty="0"/>
          </a:p>
        </p:txBody>
      </p:sp>
      <p:graphicFrame>
        <p:nvGraphicFramePr>
          <p:cNvPr id="7" name="Grafikon 3">
            <a:extLst>
              <a:ext uri="{FF2B5EF4-FFF2-40B4-BE49-F238E27FC236}">
                <a16:creationId xmlns:a16="http://schemas.microsoft.com/office/drawing/2014/main" id="{77507D59-FA7D-4F58-8DAC-67144BAD08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1581952"/>
              </p:ext>
            </p:extLst>
          </p:nvPr>
        </p:nvGraphicFramePr>
        <p:xfrm>
          <a:off x="838200" y="2022475"/>
          <a:ext cx="10515600" cy="41544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PoljeZBesedilom 2">
            <a:extLst>
              <a:ext uri="{FF2B5EF4-FFF2-40B4-BE49-F238E27FC236}">
                <a16:creationId xmlns:a16="http://schemas.microsoft.com/office/drawing/2014/main" id="{3FFD1160-E1CF-4F4A-9BF3-4A16F3CD8925}"/>
              </a:ext>
            </a:extLst>
          </p:cNvPr>
          <p:cNvSpPr txBox="1"/>
          <p:nvPr/>
        </p:nvSpPr>
        <p:spPr>
          <a:xfrm>
            <a:off x="8780585" y="1641231"/>
            <a:ext cx="2818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  <a:r>
              <a:rPr lang="en-US" dirty="0" err="1"/>
              <a:t>za</a:t>
            </a:r>
            <a:r>
              <a:rPr lang="en-US" dirty="0"/>
              <a:t> </a:t>
            </a:r>
            <a:r>
              <a:rPr lang="en-US" dirty="0" err="1"/>
              <a:t>leto</a:t>
            </a:r>
            <a:r>
              <a:rPr lang="en-US" dirty="0"/>
              <a:t> 2017 </a:t>
            </a:r>
            <a:r>
              <a:rPr lang="en-US" dirty="0" err="1"/>
              <a:t>podatki</a:t>
            </a:r>
            <a:r>
              <a:rPr lang="en-US" dirty="0"/>
              <a:t> do Q3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1964064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BB446DE-A176-4AD0-A072-0FFADE1AF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endParaRPr lang="sl-SI"/>
          </a:p>
        </p:txBody>
      </p:sp>
      <p:graphicFrame>
        <p:nvGraphicFramePr>
          <p:cNvPr id="19" name="Grafikon 12">
            <a:extLst>
              <a:ext uri="{FF2B5EF4-FFF2-40B4-BE49-F238E27FC236}">
                <a16:creationId xmlns:a16="http://schemas.microsoft.com/office/drawing/2014/main" id="{CBDCAE2A-2660-4381-8EBA-D567EC40FE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6543847"/>
              </p:ext>
            </p:extLst>
          </p:nvPr>
        </p:nvGraphicFramePr>
        <p:xfrm>
          <a:off x="677291" y="633046"/>
          <a:ext cx="10832123" cy="54559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82322480-042B-4260-953E-DC51112C41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7643371"/>
              </p:ext>
            </p:extLst>
          </p:nvPr>
        </p:nvGraphicFramePr>
        <p:xfrm>
          <a:off x="336496" y="1480501"/>
          <a:ext cx="2535657" cy="4343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90659">
                  <a:extLst>
                    <a:ext uri="{9D8B030D-6E8A-4147-A177-3AD203B41FA5}">
                      <a16:colId xmlns:a16="http://schemas.microsoft.com/office/drawing/2014/main" val="4169135907"/>
                    </a:ext>
                  </a:extLst>
                </a:gridCol>
                <a:gridCol w="1044998">
                  <a:extLst>
                    <a:ext uri="{9D8B030D-6E8A-4147-A177-3AD203B41FA5}">
                      <a16:colId xmlns:a16="http://schemas.microsoft.com/office/drawing/2014/main" val="543798674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Oznake vrstic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Review Count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42677125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NV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56763216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Las Vegas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1456806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63248184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Henderson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147562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89938818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North Las Vegas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33059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63106514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Boulder City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7523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1364653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Spring Valley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1063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80260345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AZ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27338264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Phoenix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519246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38575953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Scottsdale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279716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96891402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Tempe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148074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26123960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Mesa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117960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79490090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Chandler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109246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60242989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ON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25394515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Toronto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391792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53459035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Mississauga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37877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68240669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Markham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33923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57153644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Richmond Hill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16153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55499168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North York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14731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29210999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Skupna vsota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 dirty="0">
                          <a:effectLst/>
                        </a:rPr>
                        <a:t>3314731</a:t>
                      </a:r>
                      <a:endParaRPr lang="sl-SI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915608236"/>
                  </a:ext>
                </a:extLst>
              </a:tr>
            </a:tbl>
          </a:graphicData>
        </a:graphic>
      </p:graphicFrame>
      <p:sp>
        <p:nvSpPr>
          <p:cNvPr id="10" name="Pravokotnik 9">
            <a:extLst>
              <a:ext uri="{FF2B5EF4-FFF2-40B4-BE49-F238E27FC236}">
                <a16:creationId xmlns:a16="http://schemas.microsoft.com/office/drawing/2014/main" id="{7EFAC2A3-44B4-4AAC-BB23-BB7CF3AC4914}"/>
              </a:ext>
            </a:extLst>
          </p:cNvPr>
          <p:cNvSpPr/>
          <p:nvPr/>
        </p:nvSpPr>
        <p:spPr>
          <a:xfrm>
            <a:off x="9851425" y="2132671"/>
            <a:ext cx="19987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l-SI" sz="40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Calibri" panose="020F0502020204030204" pitchFamily="34" charset="0"/>
              </a:rPr>
              <a:t>69,98%</a:t>
            </a:r>
            <a:r>
              <a:rPr lang="sl-SI" sz="40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 </a:t>
            </a:r>
          </a:p>
        </p:txBody>
      </p:sp>
      <p:sp>
        <p:nvSpPr>
          <p:cNvPr id="20" name="PoljeZBesedilom 1">
            <a:extLst>
              <a:ext uri="{FF2B5EF4-FFF2-40B4-BE49-F238E27FC236}">
                <a16:creationId xmlns:a16="http://schemas.microsoft.com/office/drawing/2014/main" id="{85BF0742-B336-42A1-8DF8-8904C9C6400D}"/>
              </a:ext>
            </a:extLst>
          </p:cNvPr>
          <p:cNvSpPr txBox="1"/>
          <p:nvPr/>
        </p:nvSpPr>
        <p:spPr>
          <a:xfrm>
            <a:off x="10461024" y="2729919"/>
            <a:ext cx="1389185" cy="552621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 cap="none" spc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Vseh</a:t>
            </a:r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2000" b="0" cap="none" spc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ocen</a:t>
            </a:r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!</a:t>
            </a:r>
            <a:endParaRPr lang="sl-SI" sz="2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718615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0" grpId="0"/>
    </p:bldLst>
  </p:timing>
</p:sld>
</file>

<file path=ppt/theme/theme1.xml><?xml version="1.0" encoding="utf-8"?>
<a:theme xmlns:a="http://schemas.openxmlformats.org/drawingml/2006/main" name="Officeova tema">
  <a:themeElements>
    <a:clrScheme name="Pisarn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isarn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isar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ova tema">
  <a:themeElements>
    <a:clrScheme name="Pisarn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isarn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isar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1483</TotalTime>
  <Words>638</Words>
  <Application>Microsoft Office PowerPoint</Application>
  <PresentationFormat>Širokozaslonsko</PresentationFormat>
  <Paragraphs>177</Paragraphs>
  <Slides>12</Slides>
  <Notes>6</Notes>
  <HiddenSlides>0</HiddenSlides>
  <MMClips>0</MMClips>
  <ScaleCrop>false</ScaleCrop>
  <HeadingPairs>
    <vt:vector size="6" baseType="variant">
      <vt:variant>
        <vt:lpstr>Uporabljene pisave</vt:lpstr>
      </vt:variant>
      <vt:variant>
        <vt:i4>4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Officeova tema</vt:lpstr>
      <vt:lpstr>Analiza YELP podatkovne baze s tehnologijo Microsoft Analysis Services</vt:lpstr>
      <vt:lpstr>Uvod</vt:lpstr>
      <vt:lpstr>Priprava podatkovne baze</vt:lpstr>
      <vt:lpstr>Priprava podatkovne baze - REŠITEV</vt:lpstr>
      <vt:lpstr>SQL Server Data Tools (SSDT)</vt:lpstr>
      <vt:lpstr>Rast števila komentarjev skozi čas</vt:lpstr>
      <vt:lpstr>Ocene za leto 2017</vt:lpstr>
      <vt:lpstr>Komentarji</vt:lpstr>
      <vt:lpstr>PowerPointova predstavitev</vt:lpstr>
      <vt:lpstr>PowerPointova predstavitev</vt:lpstr>
      <vt:lpstr>Opombe</vt:lpstr>
      <vt:lpstr>Zaključek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Analiza YELP podatkovne baze s tehnologijo Microsoft Analysis Services</dc:title>
  <dc:creator>Primož Hrovat</dc:creator>
  <cp:lastModifiedBy>Primož Hrovat</cp:lastModifiedBy>
  <cp:revision>61</cp:revision>
  <dcterms:created xsi:type="dcterms:W3CDTF">2018-01-14T15:49:28Z</dcterms:created>
  <dcterms:modified xsi:type="dcterms:W3CDTF">2018-01-15T21:03:50Z</dcterms:modified>
</cp:coreProperties>
</file>

<file path=docProps/thumbnail.jpeg>
</file>